
<file path=[Content_Types].xml><?xml version="1.0" encoding="utf-8"?>
<Types xmlns="http://schemas.openxmlformats.org/package/2006/content-types">
  <Default Extension="bin" ContentType="application/vnd.openxmlformats-officedocument.oleObject"/>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1.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18"/>
  </p:notesMasterIdLst>
  <p:sldIdLst>
    <p:sldId id="2076137855" r:id="rId3"/>
    <p:sldId id="2134805569" r:id="rId4"/>
    <p:sldId id="2147468427" r:id="rId5"/>
    <p:sldId id="2147468437" r:id="rId6"/>
    <p:sldId id="2147468430" r:id="rId7"/>
    <p:sldId id="2076136898" r:id="rId8"/>
    <p:sldId id="2147468438" r:id="rId9"/>
    <p:sldId id="2147468441" r:id="rId10"/>
    <p:sldId id="2147468440" r:id="rId11"/>
    <p:sldId id="2147468439" r:id="rId12"/>
    <p:sldId id="2147468442" r:id="rId13"/>
    <p:sldId id="2147468444" r:id="rId14"/>
    <p:sldId id="2147468436" r:id="rId15"/>
    <p:sldId id="2134805571" r:id="rId16"/>
    <p:sldId id="214746842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3" autoAdjust="0"/>
    <p:restoredTop sz="74603" autoAdjust="0"/>
  </p:normalViewPr>
  <p:slideViewPr>
    <p:cSldViewPr snapToGrid="0">
      <p:cViewPr varScale="1">
        <p:scale>
          <a:sx n="77" d="100"/>
          <a:sy n="77" d="100"/>
        </p:scale>
        <p:origin x="843" y="39"/>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shri More" userId="a64bf1da-e448-4e14-b839-a80f8fd87c7b" providerId="ADAL" clId="{81252F65-6C9E-403E-A4BD-8E0459BFB976}"/>
    <pc:docChg chg="undo custSel modSld">
      <pc:chgData name="Dhanshri More" userId="a64bf1da-e448-4e14-b839-a80f8fd87c7b" providerId="ADAL" clId="{81252F65-6C9E-403E-A4BD-8E0459BFB976}" dt="2021-11-02T18:11:49.384" v="725" actId="20577"/>
      <pc:docMkLst>
        <pc:docMk/>
      </pc:docMkLst>
      <pc:sldChg chg="modSp mod modNotesTx">
        <pc:chgData name="Dhanshri More" userId="a64bf1da-e448-4e14-b839-a80f8fd87c7b" providerId="ADAL" clId="{81252F65-6C9E-403E-A4BD-8E0459BFB976}" dt="2021-11-02T16:44:46.110" v="340" actId="313"/>
        <pc:sldMkLst>
          <pc:docMk/>
          <pc:sldMk cId="992966340" sldId="2134805569"/>
        </pc:sldMkLst>
        <pc:spChg chg="mod">
          <ac:chgData name="Dhanshri More" userId="a64bf1da-e448-4e14-b839-a80f8fd87c7b" providerId="ADAL" clId="{81252F65-6C9E-403E-A4BD-8E0459BFB976}" dt="2021-11-02T16:44:46.110" v="340" actId="313"/>
          <ac:spMkLst>
            <pc:docMk/>
            <pc:sldMk cId="992966340" sldId="2134805569"/>
            <ac:spMk id="39" creationId="{18A42567-8818-4683-901D-AB060661A5E8}"/>
          </ac:spMkLst>
        </pc:spChg>
      </pc:sldChg>
      <pc:sldChg chg="delSp modSp modNotesTx">
        <pc:chgData name="Dhanshri More" userId="a64bf1da-e448-4e14-b839-a80f8fd87c7b" providerId="ADAL" clId="{81252F65-6C9E-403E-A4BD-8E0459BFB976}" dt="2021-11-02T18:11:49.384" v="725" actId="20577"/>
        <pc:sldMkLst>
          <pc:docMk/>
          <pc:sldMk cId="1083346027" sldId="2134805571"/>
        </pc:sldMkLst>
        <pc:spChg chg="del mod">
          <ac:chgData name="Dhanshri More" userId="a64bf1da-e448-4e14-b839-a80f8fd87c7b" providerId="ADAL" clId="{81252F65-6C9E-403E-A4BD-8E0459BFB976}" dt="2021-11-02T17:18:25.369" v="500" actId="478"/>
          <ac:spMkLst>
            <pc:docMk/>
            <pc:sldMk cId="1083346027" sldId="2134805571"/>
            <ac:spMk id="34" creationId="{6BE2877F-6240-411E-AB39-915EE6AFA741}"/>
          </ac:spMkLst>
        </pc:spChg>
        <pc:spChg chg="del mod">
          <ac:chgData name="Dhanshri More" userId="a64bf1da-e448-4e14-b839-a80f8fd87c7b" providerId="ADAL" clId="{81252F65-6C9E-403E-A4BD-8E0459BFB976}" dt="2021-11-02T17:18:43.961" v="508" actId="478"/>
          <ac:spMkLst>
            <pc:docMk/>
            <pc:sldMk cId="1083346027" sldId="2134805571"/>
            <ac:spMk id="35" creationId="{9640679A-F4A6-4D66-B330-C7807A114AAF}"/>
          </ac:spMkLst>
        </pc:spChg>
        <pc:spChg chg="mod">
          <ac:chgData name="Dhanshri More" userId="a64bf1da-e448-4e14-b839-a80f8fd87c7b" providerId="ADAL" clId="{81252F65-6C9E-403E-A4BD-8E0459BFB976}" dt="2021-11-02T17:18:46.027" v="509" actId="1076"/>
          <ac:spMkLst>
            <pc:docMk/>
            <pc:sldMk cId="1083346027" sldId="2134805571"/>
            <ac:spMk id="36" creationId="{B66A6B76-21E0-4B81-B780-DB9D596B5987}"/>
          </ac:spMkLst>
        </pc:spChg>
        <pc:spChg chg="mod">
          <ac:chgData name="Dhanshri More" userId="a64bf1da-e448-4e14-b839-a80f8fd87c7b" providerId="ADAL" clId="{81252F65-6C9E-403E-A4BD-8E0459BFB976}" dt="2021-11-02T17:18:46.027" v="509" actId="1076"/>
          <ac:spMkLst>
            <pc:docMk/>
            <pc:sldMk cId="1083346027" sldId="2134805571"/>
            <ac:spMk id="37" creationId="{4C7318ED-43DD-431B-AC9F-762840854CA8}"/>
          </ac:spMkLst>
        </pc:spChg>
        <pc:spChg chg="mod">
          <ac:chgData name="Dhanshri More" userId="a64bf1da-e448-4e14-b839-a80f8fd87c7b" providerId="ADAL" clId="{81252F65-6C9E-403E-A4BD-8E0459BFB976}" dt="2021-11-02T17:18:46.027" v="509" actId="1076"/>
          <ac:spMkLst>
            <pc:docMk/>
            <pc:sldMk cId="1083346027" sldId="2134805571"/>
            <ac:spMk id="38" creationId="{E644E01B-75E7-4DB0-AF4B-303B9D5F96CF}"/>
          </ac:spMkLst>
        </pc:spChg>
        <pc:spChg chg="mod">
          <ac:chgData name="Dhanshri More" userId="a64bf1da-e448-4e14-b839-a80f8fd87c7b" providerId="ADAL" clId="{81252F65-6C9E-403E-A4BD-8E0459BFB976}" dt="2021-11-02T17:18:46.027" v="509" actId="1076"/>
          <ac:spMkLst>
            <pc:docMk/>
            <pc:sldMk cId="1083346027" sldId="2134805571"/>
            <ac:spMk id="39" creationId="{3497C1F5-2156-49D0-A10D-9DFD79370EFF}"/>
          </ac:spMkLst>
        </pc:spChg>
        <pc:grpChg chg="del mod">
          <ac:chgData name="Dhanshri More" userId="a64bf1da-e448-4e14-b839-a80f8fd87c7b" providerId="ADAL" clId="{81252F65-6C9E-403E-A4BD-8E0459BFB976}" dt="2021-11-02T17:18:46.488" v="510" actId="478"/>
          <ac:grpSpMkLst>
            <pc:docMk/>
            <pc:sldMk cId="1083346027" sldId="2134805571"/>
            <ac:grpSpMk id="33" creationId="{C23B0D3B-E91E-4069-88C0-E21E1605E8E4}"/>
          </ac:grpSpMkLst>
        </pc:grpChg>
        <pc:picChg chg="mod">
          <ac:chgData name="Dhanshri More" userId="a64bf1da-e448-4e14-b839-a80f8fd87c7b" providerId="ADAL" clId="{81252F65-6C9E-403E-A4BD-8E0459BFB976}" dt="2021-11-02T17:18:37.099" v="506" actId="1076"/>
          <ac:picMkLst>
            <pc:docMk/>
            <pc:sldMk cId="1083346027" sldId="2134805571"/>
            <ac:picMk id="1026" creationId="{C57BA68D-5DD6-43EA-AEDE-311CBD289E06}"/>
          </ac:picMkLst>
        </pc:picChg>
      </pc:sldChg>
      <pc:sldChg chg="modSp mod">
        <pc:chgData name="Dhanshri More" userId="a64bf1da-e448-4e14-b839-a80f8fd87c7b" providerId="ADAL" clId="{81252F65-6C9E-403E-A4BD-8E0459BFB976}" dt="2021-11-02T16:45:35.024" v="345" actId="20577"/>
        <pc:sldMkLst>
          <pc:docMk/>
          <pc:sldMk cId="3515834558" sldId="2147468427"/>
        </pc:sldMkLst>
        <pc:spChg chg="mod">
          <ac:chgData name="Dhanshri More" userId="a64bf1da-e448-4e14-b839-a80f8fd87c7b" providerId="ADAL" clId="{81252F65-6C9E-403E-A4BD-8E0459BFB976}" dt="2021-11-02T16:45:35.024" v="345" actId="20577"/>
          <ac:spMkLst>
            <pc:docMk/>
            <pc:sldMk cId="3515834558" sldId="2147468427"/>
            <ac:spMk id="39" creationId="{18A42567-8818-4683-901D-AB060661A5E8}"/>
          </ac:spMkLst>
        </pc:spChg>
      </pc:sldChg>
      <pc:sldChg chg="addSp delSp modSp mod delAnim modAnim">
        <pc:chgData name="Dhanshri More" userId="a64bf1da-e448-4e14-b839-a80f8fd87c7b" providerId="ADAL" clId="{81252F65-6C9E-403E-A4BD-8E0459BFB976}" dt="2021-11-02T17:16:47.931" v="483" actId="208"/>
        <pc:sldMkLst>
          <pc:docMk/>
          <pc:sldMk cId="795771842" sldId="2147468436"/>
        </pc:sldMkLst>
        <pc:spChg chg="mod">
          <ac:chgData name="Dhanshri More" userId="a64bf1da-e448-4e14-b839-a80f8fd87c7b" providerId="ADAL" clId="{81252F65-6C9E-403E-A4BD-8E0459BFB976}" dt="2021-11-02T17:11:41.489" v="460" actId="14100"/>
          <ac:spMkLst>
            <pc:docMk/>
            <pc:sldMk cId="795771842" sldId="2147468436"/>
            <ac:spMk id="9" creationId="{1BD2EA85-F71D-44E7-A1F4-136BFFEA731A}"/>
          </ac:spMkLst>
        </pc:spChg>
        <pc:spChg chg="add mod">
          <ac:chgData name="Dhanshri More" userId="a64bf1da-e448-4e14-b839-a80f8fd87c7b" providerId="ADAL" clId="{81252F65-6C9E-403E-A4BD-8E0459BFB976}" dt="2021-11-02T17:15:22.596" v="476" actId="208"/>
          <ac:spMkLst>
            <pc:docMk/>
            <pc:sldMk cId="795771842" sldId="2147468436"/>
            <ac:spMk id="31" creationId="{60EC5FD7-CDE2-4C41-8CB8-12FF0ABB5676}"/>
          </ac:spMkLst>
        </pc:spChg>
        <pc:spChg chg="mod">
          <ac:chgData name="Dhanshri More" userId="a64bf1da-e448-4e14-b839-a80f8fd87c7b" providerId="ADAL" clId="{81252F65-6C9E-403E-A4BD-8E0459BFB976}" dt="2021-11-02T17:13:09.474" v="465" actId="14100"/>
          <ac:spMkLst>
            <pc:docMk/>
            <pc:sldMk cId="795771842" sldId="2147468436"/>
            <ac:spMk id="57" creationId="{74C168ED-6A6A-4AC7-86CD-7923806AECB8}"/>
          </ac:spMkLst>
        </pc:spChg>
        <pc:spChg chg="mod">
          <ac:chgData name="Dhanshri More" userId="a64bf1da-e448-4e14-b839-a80f8fd87c7b" providerId="ADAL" clId="{81252F65-6C9E-403E-A4BD-8E0459BFB976}" dt="2021-11-02T17:13:09.474" v="465" actId="14100"/>
          <ac:spMkLst>
            <pc:docMk/>
            <pc:sldMk cId="795771842" sldId="2147468436"/>
            <ac:spMk id="81" creationId="{019756A6-DE36-45D2-829B-770CD64627DC}"/>
          </ac:spMkLst>
        </pc:spChg>
        <pc:spChg chg="del mod">
          <ac:chgData name="Dhanshri More" userId="a64bf1da-e448-4e14-b839-a80f8fd87c7b" providerId="ADAL" clId="{81252F65-6C9E-403E-A4BD-8E0459BFB976}" dt="2021-11-02T17:06:16.432" v="401" actId="478"/>
          <ac:spMkLst>
            <pc:docMk/>
            <pc:sldMk cId="795771842" sldId="2147468436"/>
            <ac:spMk id="88" creationId="{2F8409D6-8BBA-4C92-AD0B-4E60B63A7241}"/>
          </ac:spMkLst>
        </pc:spChg>
        <pc:spChg chg="mod">
          <ac:chgData name="Dhanshri More" userId="a64bf1da-e448-4e14-b839-a80f8fd87c7b" providerId="ADAL" clId="{81252F65-6C9E-403E-A4BD-8E0459BFB976}" dt="2021-11-02T17:09:40.540" v="444" actId="1035"/>
          <ac:spMkLst>
            <pc:docMk/>
            <pc:sldMk cId="795771842" sldId="2147468436"/>
            <ac:spMk id="89" creationId="{AFFB9869-8EEB-45F1-BA9F-601437483E6D}"/>
          </ac:spMkLst>
        </pc:spChg>
        <pc:spChg chg="mod">
          <ac:chgData name="Dhanshri More" userId="a64bf1da-e448-4e14-b839-a80f8fd87c7b" providerId="ADAL" clId="{81252F65-6C9E-403E-A4BD-8E0459BFB976}" dt="2021-11-02T17:07:24.539" v="415" actId="1076"/>
          <ac:spMkLst>
            <pc:docMk/>
            <pc:sldMk cId="795771842" sldId="2147468436"/>
            <ac:spMk id="93" creationId="{C19BEE8E-B807-4550-9B4C-FA1269C6A243}"/>
          </ac:spMkLst>
        </pc:spChg>
        <pc:spChg chg="mod">
          <ac:chgData name="Dhanshri More" userId="a64bf1da-e448-4e14-b839-a80f8fd87c7b" providerId="ADAL" clId="{81252F65-6C9E-403E-A4BD-8E0459BFB976}" dt="2021-11-02T17:07:24.539" v="415" actId="1076"/>
          <ac:spMkLst>
            <pc:docMk/>
            <pc:sldMk cId="795771842" sldId="2147468436"/>
            <ac:spMk id="141" creationId="{2FE4A3DF-DCE7-4C35-884A-BF154B54B27C}"/>
          </ac:spMkLst>
        </pc:spChg>
        <pc:spChg chg="mod">
          <ac:chgData name="Dhanshri More" userId="a64bf1da-e448-4e14-b839-a80f8fd87c7b" providerId="ADAL" clId="{81252F65-6C9E-403E-A4BD-8E0459BFB976}" dt="2021-11-02T17:07:35.221" v="417" actId="1076"/>
          <ac:spMkLst>
            <pc:docMk/>
            <pc:sldMk cId="795771842" sldId="2147468436"/>
            <ac:spMk id="144" creationId="{388D98D1-0A45-478A-8230-FD30AB6AC6CE}"/>
          </ac:spMkLst>
        </pc:spChg>
        <pc:spChg chg="del mod">
          <ac:chgData name="Dhanshri More" userId="a64bf1da-e448-4e14-b839-a80f8fd87c7b" providerId="ADAL" clId="{81252F65-6C9E-403E-A4BD-8E0459BFB976}" dt="2021-11-02T17:07:59.645" v="421" actId="478"/>
          <ac:spMkLst>
            <pc:docMk/>
            <pc:sldMk cId="795771842" sldId="2147468436"/>
            <ac:spMk id="145" creationId="{8DE53531-C092-4119-90F2-8C174A245F16}"/>
          </ac:spMkLst>
        </pc:spChg>
        <pc:spChg chg="del mod">
          <ac:chgData name="Dhanshri More" userId="a64bf1da-e448-4e14-b839-a80f8fd87c7b" providerId="ADAL" clId="{81252F65-6C9E-403E-A4BD-8E0459BFB976}" dt="2021-11-02T17:08:09.345" v="425" actId="478"/>
          <ac:spMkLst>
            <pc:docMk/>
            <pc:sldMk cId="795771842" sldId="2147468436"/>
            <ac:spMk id="146" creationId="{D6BDFA05-0857-4CFF-B7F2-824988596009}"/>
          </ac:spMkLst>
        </pc:spChg>
        <pc:spChg chg="del mod">
          <ac:chgData name="Dhanshri More" userId="a64bf1da-e448-4e14-b839-a80f8fd87c7b" providerId="ADAL" clId="{81252F65-6C9E-403E-A4BD-8E0459BFB976}" dt="2021-11-02T17:08:04.425" v="423" actId="478"/>
          <ac:spMkLst>
            <pc:docMk/>
            <pc:sldMk cId="795771842" sldId="2147468436"/>
            <ac:spMk id="147" creationId="{D856AD47-D301-4B3E-8490-BDB147CCF30E}"/>
          </ac:spMkLst>
        </pc:spChg>
        <pc:spChg chg="del mod">
          <ac:chgData name="Dhanshri More" userId="a64bf1da-e448-4e14-b839-a80f8fd87c7b" providerId="ADAL" clId="{81252F65-6C9E-403E-A4BD-8E0459BFB976}" dt="2021-11-02T17:07:54.595" v="419" actId="478"/>
          <ac:spMkLst>
            <pc:docMk/>
            <pc:sldMk cId="795771842" sldId="2147468436"/>
            <ac:spMk id="148" creationId="{5DB3AF7C-9717-4FD1-8DA6-784F7441DE5E}"/>
          </ac:spMkLst>
        </pc:spChg>
        <pc:spChg chg="mod">
          <ac:chgData name="Dhanshri More" userId="a64bf1da-e448-4e14-b839-a80f8fd87c7b" providerId="ADAL" clId="{81252F65-6C9E-403E-A4BD-8E0459BFB976}" dt="2021-11-02T17:07:24.539" v="415" actId="1076"/>
          <ac:spMkLst>
            <pc:docMk/>
            <pc:sldMk cId="795771842" sldId="2147468436"/>
            <ac:spMk id="149" creationId="{75C0CEB8-43EC-475B-BB24-8E3EC4424FE6}"/>
          </ac:spMkLst>
        </pc:spChg>
        <pc:spChg chg="mod">
          <ac:chgData name="Dhanshri More" userId="a64bf1da-e448-4e14-b839-a80f8fd87c7b" providerId="ADAL" clId="{81252F65-6C9E-403E-A4BD-8E0459BFB976}" dt="2021-11-02T17:12:47.674" v="463" actId="1076"/>
          <ac:spMkLst>
            <pc:docMk/>
            <pc:sldMk cId="795771842" sldId="2147468436"/>
            <ac:spMk id="162" creationId="{2ADA0F00-A9D7-4C72-BAFF-5D830C8E07EB}"/>
          </ac:spMkLst>
        </pc:spChg>
        <pc:spChg chg="mod">
          <ac:chgData name="Dhanshri More" userId="a64bf1da-e448-4e14-b839-a80f8fd87c7b" providerId="ADAL" clId="{81252F65-6C9E-403E-A4BD-8E0459BFB976}" dt="2021-11-02T17:15:55.605" v="478" actId="1076"/>
          <ac:spMkLst>
            <pc:docMk/>
            <pc:sldMk cId="795771842" sldId="2147468436"/>
            <ac:spMk id="184" creationId="{E69FB518-7662-4247-9381-12E62E806571}"/>
          </ac:spMkLst>
        </pc:spChg>
        <pc:spChg chg="mod">
          <ac:chgData name="Dhanshri More" userId="a64bf1da-e448-4e14-b839-a80f8fd87c7b" providerId="ADAL" clId="{81252F65-6C9E-403E-A4BD-8E0459BFB976}" dt="2021-11-02T17:15:55.605" v="478" actId="1076"/>
          <ac:spMkLst>
            <pc:docMk/>
            <pc:sldMk cId="795771842" sldId="2147468436"/>
            <ac:spMk id="190" creationId="{742C9E17-6F71-4C8A-BA9A-34CD60F17F22}"/>
          </ac:spMkLst>
        </pc:spChg>
        <pc:spChg chg="mod">
          <ac:chgData name="Dhanshri More" userId="a64bf1da-e448-4e14-b839-a80f8fd87c7b" providerId="ADAL" clId="{81252F65-6C9E-403E-A4BD-8E0459BFB976}" dt="2021-11-02T17:15:55.605" v="478" actId="1076"/>
          <ac:spMkLst>
            <pc:docMk/>
            <pc:sldMk cId="795771842" sldId="2147468436"/>
            <ac:spMk id="191" creationId="{B76AE0A3-0CBA-4E41-B070-DD4CC42B2854}"/>
          </ac:spMkLst>
        </pc:spChg>
        <pc:spChg chg="mod">
          <ac:chgData name="Dhanshri More" userId="a64bf1da-e448-4e14-b839-a80f8fd87c7b" providerId="ADAL" clId="{81252F65-6C9E-403E-A4BD-8E0459BFB976}" dt="2021-11-02T17:15:55.605" v="478" actId="1076"/>
          <ac:spMkLst>
            <pc:docMk/>
            <pc:sldMk cId="795771842" sldId="2147468436"/>
            <ac:spMk id="192" creationId="{B04C5FBD-80FA-4656-B81C-95FBB66C61E0}"/>
          </ac:spMkLst>
        </pc:spChg>
        <pc:spChg chg="mod">
          <ac:chgData name="Dhanshri More" userId="a64bf1da-e448-4e14-b839-a80f8fd87c7b" providerId="ADAL" clId="{81252F65-6C9E-403E-A4BD-8E0459BFB976}" dt="2021-11-02T17:15:55.605" v="478" actId="1076"/>
          <ac:spMkLst>
            <pc:docMk/>
            <pc:sldMk cId="795771842" sldId="2147468436"/>
            <ac:spMk id="193" creationId="{DBEC670F-2188-468B-BF12-FF3E10682F63}"/>
          </ac:spMkLst>
        </pc:spChg>
        <pc:spChg chg="mod">
          <ac:chgData name="Dhanshri More" userId="a64bf1da-e448-4e14-b839-a80f8fd87c7b" providerId="ADAL" clId="{81252F65-6C9E-403E-A4BD-8E0459BFB976}" dt="2021-11-02T17:15:55.605" v="478" actId="1076"/>
          <ac:spMkLst>
            <pc:docMk/>
            <pc:sldMk cId="795771842" sldId="2147468436"/>
            <ac:spMk id="194" creationId="{E348B14D-73E4-4718-91F3-0A1A2CEE9A8B}"/>
          </ac:spMkLst>
        </pc:spChg>
        <pc:spChg chg="mod">
          <ac:chgData name="Dhanshri More" userId="a64bf1da-e448-4e14-b839-a80f8fd87c7b" providerId="ADAL" clId="{81252F65-6C9E-403E-A4BD-8E0459BFB976}" dt="2021-11-02T17:15:55.605" v="478" actId="1076"/>
          <ac:spMkLst>
            <pc:docMk/>
            <pc:sldMk cId="795771842" sldId="2147468436"/>
            <ac:spMk id="195" creationId="{848C33AC-1A6D-46F1-8A1B-75DE442524AE}"/>
          </ac:spMkLst>
        </pc:spChg>
        <pc:spChg chg="del">
          <ac:chgData name="Dhanshri More" userId="a64bf1da-e448-4e14-b839-a80f8fd87c7b" providerId="ADAL" clId="{81252F65-6C9E-403E-A4BD-8E0459BFB976}" dt="2021-11-02T17:15:49.136" v="477" actId="478"/>
          <ac:spMkLst>
            <pc:docMk/>
            <pc:sldMk cId="795771842" sldId="2147468436"/>
            <ac:spMk id="197" creationId="{CC55C370-BD7B-4EA2-87FE-905E5BF33C34}"/>
          </ac:spMkLst>
        </pc:spChg>
        <pc:spChg chg="mod">
          <ac:chgData name="Dhanshri More" userId="a64bf1da-e448-4e14-b839-a80f8fd87c7b" providerId="ADAL" clId="{81252F65-6C9E-403E-A4BD-8E0459BFB976}" dt="2021-11-02T17:09:51.713" v="447" actId="1076"/>
          <ac:spMkLst>
            <pc:docMk/>
            <pc:sldMk cId="795771842" sldId="2147468436"/>
            <ac:spMk id="235" creationId="{1C585DE3-A512-4B57-99A5-0C6C330E941D}"/>
          </ac:spMkLst>
        </pc:spChg>
        <pc:grpChg chg="mod">
          <ac:chgData name="Dhanshri More" userId="a64bf1da-e448-4e14-b839-a80f8fd87c7b" providerId="ADAL" clId="{81252F65-6C9E-403E-A4BD-8E0459BFB976}" dt="2021-11-02T17:15:55.605" v="478" actId="1076"/>
          <ac:grpSpMkLst>
            <pc:docMk/>
            <pc:sldMk cId="795771842" sldId="2147468436"/>
            <ac:grpSpMk id="30" creationId="{8B6EBB57-1725-4A6A-8807-F20405F9E1A2}"/>
          </ac:grpSpMkLst>
        </pc:grpChg>
        <pc:grpChg chg="mod">
          <ac:chgData name="Dhanshri More" userId="a64bf1da-e448-4e14-b839-a80f8fd87c7b" providerId="ADAL" clId="{81252F65-6C9E-403E-A4BD-8E0459BFB976}" dt="2021-11-02T17:06:50.707" v="414" actId="1076"/>
          <ac:grpSpMkLst>
            <pc:docMk/>
            <pc:sldMk cId="795771842" sldId="2147468436"/>
            <ac:grpSpMk id="60" creationId="{5F885EA6-AA53-4E38-811A-98C154D0B33D}"/>
          </ac:grpSpMkLst>
        </pc:grpChg>
        <pc:grpChg chg="mod">
          <ac:chgData name="Dhanshri More" userId="a64bf1da-e448-4e14-b839-a80f8fd87c7b" providerId="ADAL" clId="{81252F65-6C9E-403E-A4BD-8E0459BFB976}" dt="2021-11-02T17:11:32.303" v="459" actId="14100"/>
          <ac:grpSpMkLst>
            <pc:docMk/>
            <pc:sldMk cId="795771842" sldId="2147468436"/>
            <ac:grpSpMk id="69" creationId="{7651C145-74C1-413B-87E2-40CCF8AA77CC}"/>
          </ac:grpSpMkLst>
        </pc:grpChg>
        <pc:grpChg chg="mod">
          <ac:chgData name="Dhanshri More" userId="a64bf1da-e448-4e14-b839-a80f8fd87c7b" providerId="ADAL" clId="{81252F65-6C9E-403E-A4BD-8E0459BFB976}" dt="2021-11-02T17:09:45.719" v="446" actId="1076"/>
          <ac:grpSpMkLst>
            <pc:docMk/>
            <pc:sldMk cId="795771842" sldId="2147468436"/>
            <ac:grpSpMk id="103" creationId="{7AFE11CD-E17B-4583-81C4-8584BBAC9443}"/>
          </ac:grpSpMkLst>
        </pc:grpChg>
        <pc:grpChg chg="mod">
          <ac:chgData name="Dhanshri More" userId="a64bf1da-e448-4e14-b839-a80f8fd87c7b" providerId="ADAL" clId="{81252F65-6C9E-403E-A4BD-8E0459BFB976}" dt="2021-11-02T17:15:55.605" v="478" actId="1076"/>
          <ac:grpSpMkLst>
            <pc:docMk/>
            <pc:sldMk cId="795771842" sldId="2147468436"/>
            <ac:grpSpMk id="189" creationId="{82226C80-8DDD-471E-97F5-24D01A2430AE}"/>
          </ac:grpSpMkLst>
        </pc:grpChg>
        <pc:picChg chg="mod">
          <ac:chgData name="Dhanshri More" userId="a64bf1da-e448-4e14-b839-a80f8fd87c7b" providerId="ADAL" clId="{81252F65-6C9E-403E-A4BD-8E0459BFB976}" dt="2021-11-02T17:09:40.540" v="444" actId="1035"/>
          <ac:picMkLst>
            <pc:docMk/>
            <pc:sldMk cId="795771842" sldId="2147468436"/>
            <ac:picMk id="75" creationId="{F2CA6ECD-FB76-41E8-8EA0-787CC645A1A3}"/>
          </ac:picMkLst>
        </pc:picChg>
        <pc:picChg chg="mod">
          <ac:chgData name="Dhanshri More" userId="a64bf1da-e448-4e14-b839-a80f8fd87c7b" providerId="ADAL" clId="{81252F65-6C9E-403E-A4BD-8E0459BFB976}" dt="2021-11-02T17:12:47.674" v="463" actId="1076"/>
          <ac:picMkLst>
            <pc:docMk/>
            <pc:sldMk cId="795771842" sldId="2147468436"/>
            <ac:picMk id="163" creationId="{1FCCB53F-7E46-4B5F-B595-3F038101CA59}"/>
          </ac:picMkLst>
        </pc:picChg>
        <pc:picChg chg="del">
          <ac:chgData name="Dhanshri More" userId="a64bf1da-e448-4e14-b839-a80f8fd87c7b" providerId="ADAL" clId="{81252F65-6C9E-403E-A4BD-8E0459BFB976}" dt="2021-11-02T17:15:49.136" v="477" actId="478"/>
          <ac:picMkLst>
            <pc:docMk/>
            <pc:sldMk cId="795771842" sldId="2147468436"/>
            <ac:picMk id="170" creationId="{43009C55-24F2-4375-90EF-4A12BC2E956E}"/>
          </ac:picMkLst>
        </pc:picChg>
        <pc:picChg chg="mod">
          <ac:chgData name="Dhanshri More" userId="a64bf1da-e448-4e14-b839-a80f8fd87c7b" providerId="ADAL" clId="{81252F65-6C9E-403E-A4BD-8E0459BFB976}" dt="2021-11-02T17:15:55.605" v="478" actId="1076"/>
          <ac:picMkLst>
            <pc:docMk/>
            <pc:sldMk cId="795771842" sldId="2147468436"/>
            <ac:picMk id="185" creationId="{A35F7605-9D63-40E3-A2A3-DB110E4A509E}"/>
          </ac:picMkLst>
        </pc:picChg>
        <pc:cxnChg chg="mod">
          <ac:chgData name="Dhanshri More" userId="a64bf1da-e448-4e14-b839-a80f8fd87c7b" providerId="ADAL" clId="{81252F65-6C9E-403E-A4BD-8E0459BFB976}" dt="2021-11-02T17:10:40.354" v="455" actId="14100"/>
          <ac:cxnSpMkLst>
            <pc:docMk/>
            <pc:sldMk cId="795771842" sldId="2147468436"/>
            <ac:cxnSpMk id="29" creationId="{FD0B648E-61CD-48E1-9B36-49371AAE0522}"/>
          </ac:cxnSpMkLst>
        </pc:cxnChg>
        <pc:cxnChg chg="add mod">
          <ac:chgData name="Dhanshri More" userId="a64bf1da-e448-4e14-b839-a80f8fd87c7b" providerId="ADAL" clId="{81252F65-6C9E-403E-A4BD-8E0459BFB976}" dt="2021-11-02T17:16:47.931" v="483" actId="208"/>
          <ac:cxnSpMkLst>
            <pc:docMk/>
            <pc:sldMk cId="795771842" sldId="2147468436"/>
            <ac:cxnSpMk id="37" creationId="{2F149334-2837-46D1-BD02-3BB0673A9236}"/>
          </ac:cxnSpMkLst>
        </pc:cxnChg>
        <pc:cxnChg chg="mod">
          <ac:chgData name="Dhanshri More" userId="a64bf1da-e448-4e14-b839-a80f8fd87c7b" providerId="ADAL" clId="{81252F65-6C9E-403E-A4BD-8E0459BFB976}" dt="2021-11-02T17:12:39.770" v="462" actId="14100"/>
          <ac:cxnSpMkLst>
            <pc:docMk/>
            <pc:sldMk cId="795771842" sldId="2147468436"/>
            <ac:cxnSpMk id="66" creationId="{A393CBD9-50A1-4A2B-8362-3CDF69869D13}"/>
          </ac:cxnSpMkLst>
        </pc:cxnChg>
        <pc:cxnChg chg="mod">
          <ac:chgData name="Dhanshri More" userId="a64bf1da-e448-4e14-b839-a80f8fd87c7b" providerId="ADAL" clId="{81252F65-6C9E-403E-A4BD-8E0459BFB976}" dt="2021-11-02T17:08:26.072" v="427" actId="14100"/>
          <ac:cxnSpMkLst>
            <pc:docMk/>
            <pc:sldMk cId="795771842" sldId="2147468436"/>
            <ac:cxnSpMk id="76" creationId="{365A92FA-566C-416B-B326-9475C9AD1A3C}"/>
          </ac:cxnSpMkLst>
        </pc:cxnChg>
        <pc:cxnChg chg="mod">
          <ac:chgData name="Dhanshri More" userId="a64bf1da-e448-4e14-b839-a80f8fd87c7b" providerId="ADAL" clId="{81252F65-6C9E-403E-A4BD-8E0459BFB976}" dt="2021-11-02T17:13:32.062" v="471" actId="1036"/>
          <ac:cxnSpMkLst>
            <pc:docMk/>
            <pc:sldMk cId="795771842" sldId="2147468436"/>
            <ac:cxnSpMk id="83" creationId="{93DEB288-4075-45EA-AEC8-6F659C1A6945}"/>
          </ac:cxnSpMkLst>
        </pc:cxnChg>
        <pc:cxnChg chg="mod">
          <ac:chgData name="Dhanshri More" userId="a64bf1da-e448-4e14-b839-a80f8fd87c7b" providerId="ADAL" clId="{81252F65-6C9E-403E-A4BD-8E0459BFB976}" dt="2021-11-02T17:13:09.474" v="465" actId="14100"/>
          <ac:cxnSpMkLst>
            <pc:docMk/>
            <pc:sldMk cId="795771842" sldId="2147468436"/>
            <ac:cxnSpMk id="156" creationId="{E606E02F-C8D7-4EF9-9A65-03F261307F02}"/>
          </ac:cxnSpMkLst>
        </pc:cxnChg>
        <pc:cxnChg chg="mod">
          <ac:chgData name="Dhanshri More" userId="a64bf1da-e448-4e14-b839-a80f8fd87c7b" providerId="ADAL" clId="{81252F65-6C9E-403E-A4BD-8E0459BFB976}" dt="2021-11-02T17:15:55.605" v="478" actId="1076"/>
          <ac:cxnSpMkLst>
            <pc:docMk/>
            <pc:sldMk cId="795771842" sldId="2147468436"/>
            <ac:cxnSpMk id="196" creationId="{ADEBC5F5-2F3D-4F51-A930-BDF299978129}"/>
          </ac:cxnSpMkLst>
        </pc:cxnChg>
        <pc:cxnChg chg="del">
          <ac:chgData name="Dhanshri More" userId="a64bf1da-e448-4e14-b839-a80f8fd87c7b" providerId="ADAL" clId="{81252F65-6C9E-403E-A4BD-8E0459BFB976}" dt="2021-11-02T17:15:49.136" v="477" actId="478"/>
          <ac:cxnSpMkLst>
            <pc:docMk/>
            <pc:sldMk cId="795771842" sldId="2147468436"/>
            <ac:cxnSpMk id="198" creationId="{965A29A2-E254-44B5-A3CD-B38F9C18D5A6}"/>
          </ac:cxnSpMkLst>
        </pc:cxnChg>
        <pc:cxnChg chg="mod">
          <ac:chgData name="Dhanshri More" userId="a64bf1da-e448-4e14-b839-a80f8fd87c7b" providerId="ADAL" clId="{81252F65-6C9E-403E-A4BD-8E0459BFB976}" dt="2021-11-02T17:11:13.066" v="457" actId="14100"/>
          <ac:cxnSpMkLst>
            <pc:docMk/>
            <pc:sldMk cId="795771842" sldId="2147468436"/>
            <ac:cxnSpMk id="225" creationId="{AF429DEE-A314-4139-B569-EAAC0BDDB8FD}"/>
          </ac:cxnSpMkLst>
        </pc:cxnChg>
        <pc:cxnChg chg="mod">
          <ac:chgData name="Dhanshri More" userId="a64bf1da-e448-4e14-b839-a80f8fd87c7b" providerId="ADAL" clId="{81252F65-6C9E-403E-A4BD-8E0459BFB976}" dt="2021-11-02T17:16:02.058" v="479" actId="14100"/>
          <ac:cxnSpMkLst>
            <pc:docMk/>
            <pc:sldMk cId="795771842" sldId="2147468436"/>
            <ac:cxnSpMk id="232" creationId="{9EED2570-41C3-48B5-B68D-B0F0C90D1293}"/>
          </ac:cxnSpMkLst>
        </pc:cxnChg>
        <pc:cxnChg chg="del mod">
          <ac:chgData name="Dhanshri More" userId="a64bf1da-e448-4e14-b839-a80f8fd87c7b" providerId="ADAL" clId="{81252F65-6C9E-403E-A4BD-8E0459BFB976}" dt="2021-11-02T17:16:22.539" v="481" actId="478"/>
          <ac:cxnSpMkLst>
            <pc:docMk/>
            <pc:sldMk cId="795771842" sldId="2147468436"/>
            <ac:cxnSpMk id="255" creationId="{9B1934A3-FAF1-446E-BC2A-11E6A71E3357}"/>
          </ac:cxnSpMkLst>
        </pc:cxnChg>
      </pc:sldChg>
      <pc:sldChg chg="addSp delSp modSp mod">
        <pc:chgData name="Dhanshri More" userId="a64bf1da-e448-4e14-b839-a80f8fd87c7b" providerId="ADAL" clId="{81252F65-6C9E-403E-A4BD-8E0459BFB976}" dt="2021-11-02T17:36:52.948" v="651" actId="20577"/>
        <pc:sldMkLst>
          <pc:docMk/>
          <pc:sldMk cId="3379288356" sldId="2147468439"/>
        </pc:sldMkLst>
        <pc:spChg chg="del mod">
          <ac:chgData name="Dhanshri More" userId="a64bf1da-e448-4e14-b839-a80f8fd87c7b" providerId="ADAL" clId="{81252F65-6C9E-403E-A4BD-8E0459BFB976}" dt="2021-11-02T17:36:24.466" v="644" actId="478"/>
          <ac:spMkLst>
            <pc:docMk/>
            <pc:sldMk cId="3379288356" sldId="2147468439"/>
            <ac:spMk id="10" creationId="{17237055-4B74-4811-82E1-A9EF9D709855}"/>
          </ac:spMkLst>
        </pc:spChg>
        <pc:spChg chg="mod">
          <ac:chgData name="Dhanshri More" userId="a64bf1da-e448-4e14-b839-a80f8fd87c7b" providerId="ADAL" clId="{81252F65-6C9E-403E-A4BD-8E0459BFB976}" dt="2021-11-02T17:36:52.948" v="651" actId="20577"/>
          <ac:spMkLst>
            <pc:docMk/>
            <pc:sldMk cId="3379288356" sldId="2147468439"/>
            <ac:spMk id="39" creationId="{18A42567-8818-4683-901D-AB060661A5E8}"/>
          </ac:spMkLst>
        </pc:spChg>
        <pc:graphicFrameChg chg="add mod modGraphic">
          <ac:chgData name="Dhanshri More" userId="a64bf1da-e448-4e14-b839-a80f8fd87c7b" providerId="ADAL" clId="{81252F65-6C9E-403E-A4BD-8E0459BFB976}" dt="2021-11-02T17:36:39.481" v="646" actId="14100"/>
          <ac:graphicFrameMkLst>
            <pc:docMk/>
            <pc:sldMk cId="3379288356" sldId="2147468439"/>
            <ac:graphicFrameMk id="2" creationId="{3D78F9B6-BFED-4673-8B0E-DB4D8F045BE2}"/>
          </ac:graphicFrameMkLst>
        </pc:graphicFrameChg>
      </pc:sldChg>
      <pc:sldChg chg="modSp mod">
        <pc:chgData name="Dhanshri More" userId="a64bf1da-e448-4e14-b839-a80f8fd87c7b" providerId="ADAL" clId="{81252F65-6C9E-403E-A4BD-8E0459BFB976}" dt="2021-11-02T17:17:21.197" v="498" actId="14100"/>
        <pc:sldMkLst>
          <pc:docMk/>
          <pc:sldMk cId="3975541141" sldId="2147468444"/>
        </pc:sldMkLst>
        <pc:spChg chg="mod">
          <ac:chgData name="Dhanshri More" userId="a64bf1da-e448-4e14-b839-a80f8fd87c7b" providerId="ADAL" clId="{81252F65-6C9E-403E-A4BD-8E0459BFB976}" dt="2021-11-02T17:17:21.197" v="498" actId="14100"/>
          <ac:spMkLst>
            <pc:docMk/>
            <pc:sldMk cId="3975541141" sldId="2147468444"/>
            <ac:spMk id="39" creationId="{18A42567-8818-4683-901D-AB060661A5E8}"/>
          </ac:spMkLst>
        </pc:spChg>
      </pc:sldChg>
    </pc:docChg>
  </pc:docChgLst>
  <pc:docChgLst>
    <pc:chgData name="Dhanshri More" userId="a64bf1da-e448-4e14-b839-a80f8fd87c7b" providerId="ADAL" clId="{81FD397F-3165-435B-A171-DBDE8383329C}"/>
    <pc:docChg chg="undo custSel addSld delSld modSld sldOrd">
      <pc:chgData name="Dhanshri More" userId="a64bf1da-e448-4e14-b839-a80f8fd87c7b" providerId="ADAL" clId="{81FD397F-3165-435B-A171-DBDE8383329C}" dt="2022-01-10T17:04:46.605" v="4"/>
      <pc:docMkLst>
        <pc:docMk/>
      </pc:docMkLst>
      <pc:sldChg chg="add del ord setBg">
        <pc:chgData name="Dhanshri More" userId="a64bf1da-e448-4e14-b839-a80f8fd87c7b" providerId="ADAL" clId="{81FD397F-3165-435B-A171-DBDE8383329C}" dt="2022-01-10T17:04:46.605" v="4"/>
        <pc:sldMkLst>
          <pc:docMk/>
          <pc:sldMk cId="3776439722" sldId="2076136898"/>
        </pc:sldMkLst>
      </pc:sldChg>
    </pc:docChg>
  </pc:docChgLst>
  <pc:docChgLst>
    <pc:chgData name="Dhanshri More" userId="a64bf1da-e448-4e14-b839-a80f8fd87c7b" providerId="ADAL" clId="{9BF51D5C-38C9-420E-90D9-D2B7D7FB7ED4}"/>
    <pc:docChg chg="undo custSel modSld sldOrd">
      <pc:chgData name="Dhanshri More" userId="a64bf1da-e448-4e14-b839-a80f8fd87c7b" providerId="ADAL" clId="{9BF51D5C-38C9-420E-90D9-D2B7D7FB7ED4}" dt="2022-03-01T19:17:47.648" v="27" actId="20577"/>
      <pc:docMkLst>
        <pc:docMk/>
      </pc:docMkLst>
      <pc:sldChg chg="addSp modSp mod ord">
        <pc:chgData name="Dhanshri More" userId="a64bf1da-e448-4e14-b839-a80f8fd87c7b" providerId="ADAL" clId="{9BF51D5C-38C9-420E-90D9-D2B7D7FB7ED4}" dt="2022-02-28T15:00:02.478" v="17" actId="1076"/>
        <pc:sldMkLst>
          <pc:docMk/>
          <pc:sldMk cId="3776439722" sldId="2076136898"/>
        </pc:sldMkLst>
        <pc:spChg chg="mod">
          <ac:chgData name="Dhanshri More" userId="a64bf1da-e448-4e14-b839-a80f8fd87c7b" providerId="ADAL" clId="{9BF51D5C-38C9-420E-90D9-D2B7D7FB7ED4}" dt="2022-02-28T14:58:44.824" v="4" actId="1076"/>
          <ac:spMkLst>
            <pc:docMk/>
            <pc:sldMk cId="3776439722" sldId="2076136898"/>
            <ac:spMk id="16" creationId="{2746C2C2-AE4E-4D2F-8764-6ADA1C8A5E17}"/>
          </ac:spMkLst>
        </pc:spChg>
        <pc:spChg chg="mod">
          <ac:chgData name="Dhanshri More" userId="a64bf1da-e448-4e14-b839-a80f8fd87c7b" providerId="ADAL" clId="{9BF51D5C-38C9-420E-90D9-D2B7D7FB7ED4}" dt="2022-02-28T14:59:25.692" v="12" actId="1076"/>
          <ac:spMkLst>
            <pc:docMk/>
            <pc:sldMk cId="3776439722" sldId="2076136898"/>
            <ac:spMk id="19" creationId="{C4825691-17F0-4EEA-9DAB-199982B4C65D}"/>
          </ac:spMkLst>
        </pc:spChg>
        <pc:spChg chg="mod">
          <ac:chgData name="Dhanshri More" userId="a64bf1da-e448-4e14-b839-a80f8fd87c7b" providerId="ADAL" clId="{9BF51D5C-38C9-420E-90D9-D2B7D7FB7ED4}" dt="2022-02-28T14:59:04.950" v="6" actId="1076"/>
          <ac:spMkLst>
            <pc:docMk/>
            <pc:sldMk cId="3776439722" sldId="2076136898"/>
            <ac:spMk id="37" creationId="{5FE11E02-82AC-47DC-9E67-ED66F68AA055}"/>
          </ac:spMkLst>
        </pc:spChg>
        <pc:spChg chg="mod">
          <ac:chgData name="Dhanshri More" userId="a64bf1da-e448-4e14-b839-a80f8fd87c7b" providerId="ADAL" clId="{9BF51D5C-38C9-420E-90D9-D2B7D7FB7ED4}" dt="2022-02-28T14:59:04.950" v="6" actId="1076"/>
          <ac:spMkLst>
            <pc:docMk/>
            <pc:sldMk cId="3776439722" sldId="2076136898"/>
            <ac:spMk id="38" creationId="{66ED86EB-66C8-4819-8B76-BED130F1669E}"/>
          </ac:spMkLst>
        </pc:spChg>
        <pc:grpChg chg="add mod">
          <ac:chgData name="Dhanshri More" userId="a64bf1da-e448-4e14-b839-a80f8fd87c7b" providerId="ADAL" clId="{9BF51D5C-38C9-420E-90D9-D2B7D7FB7ED4}" dt="2022-02-28T15:00:02.478" v="17" actId="1076"/>
          <ac:grpSpMkLst>
            <pc:docMk/>
            <pc:sldMk cId="3776439722" sldId="2076136898"/>
            <ac:grpSpMk id="4" creationId="{EC924ECD-7503-4712-B2CE-1D4EB4C3F93E}"/>
          </ac:grpSpMkLst>
        </pc:grpChg>
        <pc:grpChg chg="add mod">
          <ac:chgData name="Dhanshri More" userId="a64bf1da-e448-4e14-b839-a80f8fd87c7b" providerId="ADAL" clId="{9BF51D5C-38C9-420E-90D9-D2B7D7FB7ED4}" dt="2022-02-28T14:59:55.313" v="16" actId="1076"/>
          <ac:grpSpMkLst>
            <pc:docMk/>
            <pc:sldMk cId="3776439722" sldId="2076136898"/>
            <ac:grpSpMk id="5" creationId="{1A0D8526-3651-47DB-AFA4-4B823951E568}"/>
          </ac:grpSpMkLst>
        </pc:grpChg>
        <pc:picChg chg="mod">
          <ac:chgData name="Dhanshri More" userId="a64bf1da-e448-4e14-b839-a80f8fd87c7b" providerId="ADAL" clId="{9BF51D5C-38C9-420E-90D9-D2B7D7FB7ED4}" dt="2022-02-28T14:59:27.887" v="14" actId="1076"/>
          <ac:picMkLst>
            <pc:docMk/>
            <pc:sldMk cId="3776439722" sldId="2076136898"/>
            <ac:picMk id="154" creationId="{F5220123-FDA1-4D9A-9A3C-313BD3F5295E}"/>
          </ac:picMkLst>
        </pc:picChg>
        <pc:picChg chg="mod">
          <ac:chgData name="Dhanshri More" userId="a64bf1da-e448-4e14-b839-a80f8fd87c7b" providerId="ADAL" clId="{9BF51D5C-38C9-420E-90D9-D2B7D7FB7ED4}" dt="2022-02-28T14:59:04.950" v="6" actId="1076"/>
          <ac:picMkLst>
            <pc:docMk/>
            <pc:sldMk cId="3776439722" sldId="2076136898"/>
            <ac:picMk id="158" creationId="{943C37A0-02BE-4FDE-8BA1-6F3370396444}"/>
          </ac:picMkLst>
        </pc:picChg>
      </pc:sldChg>
      <pc:sldChg chg="modSp mod">
        <pc:chgData name="Dhanshri More" userId="a64bf1da-e448-4e14-b839-a80f8fd87c7b" providerId="ADAL" clId="{9BF51D5C-38C9-420E-90D9-D2B7D7FB7ED4}" dt="2022-03-01T19:17:47.648" v="27" actId="20577"/>
        <pc:sldMkLst>
          <pc:docMk/>
          <pc:sldMk cId="3768076142" sldId="2076137855"/>
        </pc:sldMkLst>
        <pc:spChg chg="mod">
          <ac:chgData name="Dhanshri More" userId="a64bf1da-e448-4e14-b839-a80f8fd87c7b" providerId="ADAL" clId="{9BF51D5C-38C9-420E-90D9-D2B7D7FB7ED4}" dt="2022-03-01T19:17:47.648" v="27" actId="20577"/>
          <ac:spMkLst>
            <pc:docMk/>
            <pc:sldMk cId="3768076142" sldId="2076137855"/>
            <ac:spMk id="5" creationId="{5C288455-1722-445E-98DF-FCF7CE67FB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10262-3FAA-48B6-8595-454A7BBA4046}" type="datetimeFigureOut">
              <a:rPr lang="en-US" smtClean="0"/>
              <a:t>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9A63B1-D45A-4976-AD39-6C89124BDE12}" type="slidenum">
              <a:rPr lang="en-US" smtClean="0"/>
              <a:t>‹#›</a:t>
            </a:fld>
            <a:endParaRPr lang="en-US"/>
          </a:p>
        </p:txBody>
      </p:sp>
    </p:spTree>
    <p:extLst>
      <p:ext uri="{BB962C8B-B14F-4D97-AF65-F5344CB8AC3E}">
        <p14:creationId xmlns:p14="http://schemas.microsoft.com/office/powerpoint/2010/main" val="196687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Predictive Care</a:t>
            </a: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prstClr val="white"/>
              </a:solidFill>
              <a:effectLst/>
              <a:uLnTx/>
              <a:uFillTx/>
              <a:latin typeface="Segoe UI Semibold"/>
              <a:ea typeface="+mn-ea"/>
              <a:cs typeface="+mn-cs"/>
            </a:endParaRP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050" b="0" i="0" dirty="0">
                <a:solidFill>
                  <a:schemeClr val="bg1">
                    <a:lumMod val="85000"/>
                  </a:schemeClr>
                </a:solidFill>
                <a:effectLst/>
                <a:latin typeface="Open Sans" panose="020B0606030504020204" pitchFamily="34" charset="0"/>
              </a:rPr>
              <a:t>Due to the highly infectious nature of the novel coronavirus (COVID-19) disease, excessive number of patients waits in the line for chest X-ray examination, which overloads the clinicians and radiologists as well as negatively affects the patient's treatment, prognosis and control of the pandemic.</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050" u="none" strike="noStrike" kern="1200" cap="none" spc="0" normalizeH="0" baseline="0" noProof="0" dirty="0">
              <a:ln>
                <a:noFill/>
              </a:ln>
              <a:solidFill>
                <a:schemeClr val="bg1">
                  <a:lumMod val="85000"/>
                </a:schemeClr>
              </a:solidFill>
              <a:uLnTx/>
              <a:uFillTx/>
              <a:latin typeface="Open Sans" panose="020B0606030504020204" pitchFamily="34" charset="0"/>
              <a:ea typeface="+mn-ea"/>
              <a:cs typeface="+mn-cs"/>
            </a:endParaRP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050" dirty="0">
                <a:solidFill>
                  <a:schemeClr val="bg1">
                    <a:lumMod val="85000"/>
                  </a:schemeClr>
                </a:solidFill>
                <a:latin typeface="Open Sans" panose="020B0606030504020204" pitchFamily="34" charset="0"/>
              </a:rPr>
              <a:t>Clinical facilities such as the intensive care units and the mechanical ventilators are very limited, in the face of this highly contagious disease, it becomes quite important to classify the patients who have COVID-19 infection vs pneumonia.</a:t>
            </a:r>
          </a:p>
          <a:p>
            <a:pPr marL="342900" marR="0" lvl="0" indent="-342900" algn="l"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050" dirty="0">
                <a:solidFill>
                  <a:schemeClr val="bg1">
                    <a:lumMod val="85000"/>
                  </a:schemeClr>
                </a:solidFill>
                <a:latin typeface="Open Sans" panose="020B0606030504020204" pitchFamily="34" charset="0"/>
              </a:rPr>
              <a:t>COVID-19 infection and pneumonia have very similar symptoms, so it become crucial to detect covid-19 patients, isolate them and provide the required care. </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050" dirty="0">
              <a:solidFill>
                <a:schemeClr val="bg1">
                  <a:lumMod val="85000"/>
                </a:schemeClr>
              </a:solidFill>
              <a:latin typeface="Open Sans" panose="020B0606030504020204" pitchFamily="34" charset="0"/>
            </a:endParaRP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200" b="0" i="0" u="none" strike="noStrike" kern="1200" cap="none" spc="0" normalizeH="0" baseline="0" noProof="0" dirty="0">
              <a:ln>
                <a:noFill/>
              </a:ln>
              <a:solidFill>
                <a:schemeClr val="bg1">
                  <a:lumMod val="85000"/>
                </a:schemeClr>
              </a:solidFill>
              <a:effectLst/>
              <a:uLnTx/>
              <a:uFillTx/>
              <a:latin typeface="Segoe UI Semibold"/>
              <a:ea typeface="+mn-ea"/>
              <a:cs typeface="+mn-cs"/>
            </a:endParaRPr>
          </a:p>
          <a:p>
            <a:endParaRPr lang="en-CA" sz="10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77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408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9920" marR="0" lvl="0" indent="0" algn="l" defTabSz="914102" rtl="0" eaLnBrk="1" fontAlgn="auto" latinLnBrk="0" hangingPunct="1">
              <a:lnSpc>
                <a:spcPct val="100000"/>
              </a:lnSpc>
              <a:spcBef>
                <a:spcPts val="0"/>
              </a:spcBef>
              <a:spcAft>
                <a:spcPts val="2400"/>
              </a:spcAft>
              <a:buClrTx/>
              <a:buSzTx/>
              <a:buFontTx/>
              <a:buNone/>
              <a:tabLst/>
              <a:defRPr/>
            </a:pPr>
            <a:r>
              <a:rPr kumimoji="0" lang="en-US" sz="1800" b="1" i="0" u="none" strike="noStrike" kern="1200" cap="none" spc="-50" normalizeH="0" baseline="0" noProof="0" dirty="0">
                <a:ln>
                  <a:noFill/>
                </a:ln>
                <a:solidFill>
                  <a:srgbClr val="50E6FF"/>
                </a:solidFill>
                <a:effectLst/>
                <a:uLnTx/>
                <a:uFillTx/>
                <a:latin typeface="Segoe UI"/>
                <a:ea typeface="Segoe UI Black"/>
                <a:cs typeface="Segoe UI Black"/>
              </a:rPr>
              <a:t>SOLUTION</a:t>
            </a:r>
            <a:endParaRPr kumimoji="0" lang="en-US" sz="1600" b="0" i="0" u="none" strike="noStrike" kern="1200" cap="none" spc="0" normalizeH="0" baseline="0" noProof="0" dirty="0">
              <a:ln>
                <a:noFill/>
              </a:ln>
              <a:solidFill>
                <a:prstClr val="white"/>
              </a:solidFill>
              <a:effectLst/>
              <a:uLnTx/>
              <a:uFillTx/>
              <a:latin typeface="Segoe UI"/>
              <a:ea typeface="Segoe UI Black"/>
              <a:cs typeface="Segoe UI Black"/>
            </a:endParaRPr>
          </a:p>
          <a:p>
            <a:pPr marL="285750" marR="0" lvl="0"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Segoe UI"/>
              </a:rPr>
              <a:t>Use Azure ML to</a:t>
            </a:r>
            <a:r>
              <a:rPr kumimoji="0" lang="en-US" sz="1200" b="0" i="0" u="none" strike="noStrike" kern="1200" cap="none" spc="0" normalizeH="0" noProof="0" dirty="0">
                <a:ln>
                  <a:noFill/>
                </a:ln>
                <a:solidFill>
                  <a:prstClr val="white"/>
                </a:solidFill>
                <a:effectLst/>
                <a:uLnTx/>
                <a:uFillTx/>
                <a:latin typeface="Segoe UI "/>
                <a:ea typeface="+mn-ea"/>
                <a:cs typeface="Segoe UI"/>
              </a:rPr>
              <a:t> </a:t>
            </a:r>
            <a:r>
              <a:rPr lang="en-US" sz="1400" dirty="0">
                <a:solidFill>
                  <a:srgbClr val="50E6FF"/>
                </a:solidFill>
                <a:latin typeface="Segoe UI Semibold"/>
              </a:rPr>
              <a:t>map drugs against diseases on a personal level</a:t>
            </a:r>
            <a:r>
              <a:rPr kumimoji="0" lang="en-US" sz="1200" b="0" i="0" u="none" strike="noStrike" kern="1200" cap="none" spc="0" normalizeH="0" noProof="0" dirty="0">
                <a:ln>
                  <a:noFill/>
                </a:ln>
                <a:solidFill>
                  <a:prstClr val="white"/>
                </a:solidFill>
                <a:effectLst/>
                <a:uLnTx/>
                <a:uFillTx/>
                <a:latin typeface="Segoe UI "/>
                <a:ea typeface="+mn-ea"/>
                <a:cs typeface="Segoe UI"/>
              </a:rPr>
              <a:t> to determine likelihood of treatment efficacy </a:t>
            </a:r>
          </a:p>
          <a:p>
            <a:pPr marL="742950" marR="0" lvl="1"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noProof="0" dirty="0">
                <a:ln>
                  <a:noFill/>
                </a:ln>
                <a:solidFill>
                  <a:prstClr val="white"/>
                </a:solidFill>
                <a:effectLst/>
                <a:uLnTx/>
                <a:uFillTx/>
                <a:latin typeface="Segoe UI "/>
                <a:ea typeface="+mn-ea"/>
                <a:cs typeface="Segoe UI"/>
              </a:rPr>
              <a:t>People, disease and drugs each possess ‘genetic signatures’ </a:t>
            </a:r>
          </a:p>
          <a:p>
            <a:pPr marL="742950" marR="0" lvl="1"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noProof="0" dirty="0">
                <a:ln>
                  <a:noFill/>
                </a:ln>
                <a:solidFill>
                  <a:prstClr val="white"/>
                </a:solidFill>
                <a:effectLst/>
                <a:uLnTx/>
                <a:uFillTx/>
                <a:latin typeface="Segoe UI "/>
                <a:ea typeface="+mn-ea"/>
                <a:cs typeface="Segoe UI"/>
              </a:rPr>
              <a:t>As these signatures (e.g., genomic sequences) can be quite complex, matching people, disease and drugs is extremely challenging </a:t>
            </a:r>
          </a:p>
          <a:p>
            <a:pPr marL="742950" marR="0" lvl="1"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noProof="0" dirty="0">
                <a:ln>
                  <a:noFill/>
                </a:ln>
                <a:solidFill>
                  <a:prstClr val="white"/>
                </a:solidFill>
                <a:effectLst/>
                <a:uLnTx/>
                <a:uFillTx/>
                <a:latin typeface="Segoe UI "/>
                <a:ea typeface="+mn-ea"/>
                <a:cs typeface="Segoe UI"/>
              </a:rPr>
              <a:t>Traditional methods only work to a degree – even quantitative methods based upon the most advanced and bioinformatics grounded algorithms for searching, comparing, etc., genomics data </a:t>
            </a:r>
          </a:p>
          <a:p>
            <a:pPr marL="742950" marR="0" lvl="1"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noProof="0" dirty="0">
                <a:ln>
                  <a:noFill/>
                </a:ln>
                <a:solidFill>
                  <a:prstClr val="white"/>
                </a:solidFill>
                <a:effectLst/>
                <a:uLnTx/>
                <a:uFillTx/>
                <a:latin typeface="Segoe UI "/>
                <a:ea typeface="+mn-ea"/>
                <a:cs typeface="Segoe UI"/>
              </a:rPr>
              <a:t>Deep Learning, however, has the ability to tease out relationships between people, disease and drugs where other methods result in minimal progress – and, in some cases, this has resulted in </a:t>
            </a:r>
            <a:r>
              <a:rPr kumimoji="0" lang="en-US" sz="1200" b="0" i="1" u="none" strike="noStrike" kern="1200" cap="none" spc="0" normalizeH="0" noProof="0" dirty="0">
                <a:ln>
                  <a:noFill/>
                </a:ln>
                <a:solidFill>
                  <a:prstClr val="white"/>
                </a:solidFill>
                <a:effectLst/>
                <a:uLnTx/>
                <a:uFillTx/>
                <a:latin typeface="Segoe UI "/>
                <a:ea typeface="+mn-ea"/>
                <a:cs typeface="Segoe UI"/>
              </a:rPr>
              <a:t>existing drugs </a:t>
            </a:r>
            <a:r>
              <a:rPr kumimoji="0" lang="en-US" sz="1200" b="0" i="0" u="none" strike="noStrike" kern="1200" cap="none" spc="0" normalizeH="0" noProof="0" dirty="0">
                <a:ln>
                  <a:noFill/>
                </a:ln>
                <a:solidFill>
                  <a:prstClr val="white"/>
                </a:solidFill>
                <a:effectLst/>
                <a:uLnTx/>
                <a:uFillTx/>
                <a:latin typeface="Segoe UI "/>
                <a:ea typeface="+mn-ea"/>
                <a:cs typeface="Segoe UI"/>
              </a:rPr>
              <a:t>being applied in novel situations </a:t>
            </a:r>
          </a:p>
          <a:p>
            <a:pPr marL="1200150" marR="0" lvl="2"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noProof="0" dirty="0">
                <a:ln>
                  <a:noFill/>
                </a:ln>
                <a:solidFill>
                  <a:prstClr val="white"/>
                </a:solidFill>
                <a:effectLst/>
                <a:uLnTx/>
                <a:uFillTx/>
                <a:latin typeface="Segoe UI "/>
                <a:ea typeface="+mn-ea"/>
                <a:cs typeface="Segoe UI"/>
              </a:rPr>
              <a:t>Here Azure Machine Learning is used to develop a custom model for drug efficacy mapping </a:t>
            </a:r>
          </a:p>
          <a:p>
            <a:pPr marL="1200150" marR="0" lvl="2"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noProof="0" dirty="0">
                <a:ln>
                  <a:noFill/>
                </a:ln>
                <a:solidFill>
                  <a:prstClr val="white"/>
                </a:solidFill>
                <a:effectLst/>
                <a:uLnTx/>
                <a:uFillTx/>
                <a:latin typeface="Segoe UI "/>
                <a:ea typeface="+mn-ea"/>
                <a:cs typeface="Segoe UI"/>
              </a:rPr>
              <a:t>A pre-trained version of this model can be used for inferencing purposes within the drug-discovery process </a:t>
            </a:r>
          </a:p>
          <a:p>
            <a:pPr marL="742950" marR="0" lvl="1"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noProof="0" dirty="0">
                <a:ln>
                  <a:noFill/>
                </a:ln>
                <a:solidFill>
                  <a:prstClr val="white"/>
                </a:solidFill>
                <a:effectLst/>
                <a:uLnTx/>
                <a:uFillTx/>
                <a:latin typeface="Segoe UI "/>
                <a:ea typeface="+mn-ea"/>
                <a:cs typeface="Segoe UI"/>
              </a:rPr>
              <a:t>It is important to realize that methods based upon Deep Learning complement rather than remove the need for clinical trials </a:t>
            </a:r>
          </a:p>
          <a:p>
            <a:pPr marL="742950" marR="0" lvl="1"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noProof="0" dirty="0">
                <a:ln>
                  <a:noFill/>
                </a:ln>
                <a:solidFill>
                  <a:prstClr val="white"/>
                </a:solidFill>
                <a:effectLst/>
                <a:uLnTx/>
                <a:uFillTx/>
                <a:latin typeface="Segoe UI "/>
                <a:ea typeface="+mn-ea"/>
                <a:cs typeface="Segoe UI"/>
              </a:rPr>
              <a:t>As recent examples demonstrate, Deep Learning has the potential to amplify and accelerate traditional methods </a:t>
            </a:r>
          </a:p>
          <a:p>
            <a:pPr marL="285750" marR="0" lvl="0"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Segoe UI"/>
              </a:rPr>
              <a:t>Ensure all data from </a:t>
            </a:r>
            <a:r>
              <a:rPr kumimoji="0" lang="en-US" sz="1200" b="0" i="0" u="none" strike="noStrike" kern="1200" cap="none" spc="0" normalizeH="0" noProof="0" dirty="0">
                <a:ln>
                  <a:noFill/>
                </a:ln>
                <a:solidFill>
                  <a:prstClr val="white"/>
                </a:solidFill>
                <a:effectLst/>
                <a:uLnTx/>
                <a:uFillTx/>
                <a:latin typeface="Segoe UI "/>
                <a:ea typeface="+mn-ea"/>
                <a:cs typeface="Segoe UI"/>
              </a:rPr>
              <a:t>clinical trials is </a:t>
            </a:r>
            <a:r>
              <a:rPr lang="en-US" sz="1400" dirty="0">
                <a:solidFill>
                  <a:srgbClr val="50E6FF"/>
                </a:solidFill>
                <a:latin typeface="Segoe UI Semibold"/>
              </a:rPr>
              <a:t>actionable </a:t>
            </a:r>
            <a:r>
              <a:rPr kumimoji="0" lang="en-US" sz="1200" b="0" i="0" u="none" strike="noStrike" kern="1200" cap="none" spc="0" normalizeH="0" noProof="0" dirty="0">
                <a:ln>
                  <a:noFill/>
                </a:ln>
                <a:solidFill>
                  <a:prstClr val="white"/>
                </a:solidFill>
                <a:effectLst/>
                <a:uLnTx/>
                <a:uFillTx/>
                <a:latin typeface="Segoe UI "/>
                <a:ea typeface="+mn-ea"/>
                <a:cs typeface="Segoe UI"/>
              </a:rPr>
              <a:t>to support the evaluation, documentation, and use of drugs via Azure Cognitive Services &amp; Forms Recognizer</a:t>
            </a:r>
          </a:p>
          <a:p>
            <a:pPr marL="800100" marR="0" lvl="1"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Segoe UI" panose="020B0502040204020203" pitchFamily="34" charset="0"/>
              </a:rPr>
              <a:t>Form Recognizer transforms unstructured clinical trials data into </a:t>
            </a:r>
            <a:r>
              <a:rPr kumimoji="0" lang="en-US" sz="1400" b="1" i="0" u="none" strike="noStrike" kern="1200" cap="none" spc="0" normalizeH="0" baseline="0" noProof="0" dirty="0">
                <a:ln>
                  <a:noFill/>
                </a:ln>
                <a:solidFill>
                  <a:srgbClr val="50E6FF"/>
                </a:solidFill>
                <a:effectLst/>
                <a:uLnTx/>
                <a:uFillTx/>
                <a:latin typeface="SegoeUI"/>
                <a:ea typeface="+mn-ea"/>
                <a:cs typeface="+mn-cs"/>
              </a:rPr>
              <a:t>actionable data in minutes </a:t>
            </a:r>
          </a:p>
          <a:p>
            <a:pPr marL="1257300" marR="0" lvl="2"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E6FF"/>
                </a:solidFill>
                <a:effectLst/>
                <a:uLnTx/>
                <a:uFillTx/>
                <a:latin typeface="SegoeUI"/>
                <a:ea typeface="+mn-ea"/>
                <a:cs typeface="+mn-cs"/>
              </a:rPr>
              <a:t>Unstructured digital (e.g., unstructured PDFs, images, …) as well as printed documents cannot be actioned – note that some documents may even include handwriting </a:t>
            </a:r>
          </a:p>
          <a:p>
            <a:pPr marL="1257300" marR="0" lvl="2"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E6FF"/>
                </a:solidFill>
                <a:effectLst/>
                <a:uLnTx/>
                <a:uFillTx/>
                <a:latin typeface="SegoeUI"/>
                <a:ea typeface="+mn-ea"/>
                <a:cs typeface="+mn-cs"/>
              </a:rPr>
              <a:t>Solution digitizes all these unstructured documents – even those involving handwriting </a:t>
            </a:r>
          </a:p>
          <a:p>
            <a:pPr marL="1257300" marR="0" lvl="2"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50E6FF"/>
                </a:solidFill>
                <a:effectLst/>
                <a:uLnTx/>
                <a:uFillTx/>
                <a:latin typeface="SegoeUI"/>
                <a:ea typeface="+mn-ea"/>
                <a:cs typeface="+mn-cs"/>
              </a:rPr>
              <a:t>Much more than </a:t>
            </a:r>
            <a:r>
              <a:rPr kumimoji="0" lang="en-US" sz="1400" b="0" i="1" u="none" strike="noStrike" kern="1200" cap="none" spc="0" normalizeH="0" baseline="0" noProof="0" dirty="0">
                <a:ln>
                  <a:noFill/>
                </a:ln>
                <a:solidFill>
                  <a:srgbClr val="50E6FF"/>
                </a:solidFill>
                <a:effectLst/>
                <a:uLnTx/>
                <a:uFillTx/>
                <a:latin typeface="SegoeUI"/>
                <a:ea typeface="+mn-ea"/>
                <a:cs typeface="+mn-cs"/>
              </a:rPr>
              <a:t>just</a:t>
            </a:r>
            <a:r>
              <a:rPr kumimoji="0" lang="en-US" sz="1400" b="0" i="0" u="none" strike="noStrike" kern="1200" cap="none" spc="0" normalizeH="0" baseline="0" noProof="0" dirty="0">
                <a:ln>
                  <a:noFill/>
                </a:ln>
                <a:solidFill>
                  <a:srgbClr val="50E6FF"/>
                </a:solidFill>
                <a:effectLst/>
                <a:uLnTx/>
                <a:uFillTx/>
                <a:latin typeface="SegoeUI"/>
                <a:ea typeface="+mn-ea"/>
                <a:cs typeface="+mn-cs"/>
              </a:rPr>
              <a:t> OCR (Optical Character) recognition, the solution classifies the type of document, and extracts field names and values to glean context </a:t>
            </a:r>
          </a:p>
          <a:p>
            <a:pPr marL="800100" marR="0" lvl="1"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Segoe UI" panose="020B0502040204020203" pitchFamily="34" charset="0"/>
              </a:rPr>
              <a:t>Parse for semantics and marked up for knowledge mining with Azure Cognitive Search</a:t>
            </a:r>
          </a:p>
          <a:p>
            <a:pPr marL="1257300" marR="0" lvl="2"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Segoe UI" panose="020B0502040204020203" pitchFamily="34" charset="0"/>
              </a:rPr>
              <a:t>Fragments of text can be parsed, marked up and used to drive semantic search – thus realizing the promise of introducing knowledge mining into previously ‘opaque’ (aka. dark data) documents … documents opaque as they were previously unstructured … </a:t>
            </a:r>
          </a:p>
          <a:p>
            <a:pPr marL="800100" marR="0" lvl="1"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Segoe UI" panose="020B0502040204020203" pitchFamily="34" charset="0"/>
              </a:rPr>
              <a:t>Further leverage actionable data in custom analytics to </a:t>
            </a:r>
            <a:r>
              <a:rPr kumimoji="0" lang="en-US" sz="1400" b="1" i="0" u="none" strike="noStrike" kern="1200" cap="none" spc="0" normalizeH="0" baseline="0" noProof="0" dirty="0">
                <a:ln>
                  <a:noFill/>
                </a:ln>
                <a:solidFill>
                  <a:srgbClr val="50E6FF"/>
                </a:solidFill>
                <a:effectLst/>
                <a:uLnTx/>
                <a:uFillTx/>
                <a:latin typeface="SegoeUI"/>
                <a:ea typeface="+mn-ea"/>
                <a:cs typeface="+mn-cs"/>
              </a:rPr>
              <a:t>derive unique insight</a:t>
            </a:r>
          </a:p>
          <a:p>
            <a:pPr marL="1257300" marR="0" lvl="2"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E6FF"/>
                </a:solidFill>
                <a:effectLst/>
                <a:uLnTx/>
                <a:uFillTx/>
                <a:latin typeface="SegoeUI"/>
                <a:ea typeface="+mn-ea"/>
                <a:cs typeface="+mn-cs"/>
              </a:rPr>
              <a:t>As excerpts of text can now be quantified in various ways, quantitative analytics can now be applied to </a:t>
            </a:r>
            <a:r>
              <a:rPr kumimoji="0" lang="en-US" sz="1200" b="0" i="0" u="none" strike="noStrike" kern="1200" cap="none" spc="0" normalizeH="0" baseline="0" noProof="0" dirty="0">
                <a:ln>
                  <a:noFill/>
                </a:ln>
                <a:solidFill>
                  <a:prstClr val="white"/>
                </a:solidFill>
                <a:effectLst/>
                <a:uLnTx/>
                <a:uFillTx/>
                <a:latin typeface="Segoe UI "/>
                <a:ea typeface="+mn-ea"/>
                <a:cs typeface="Segoe UI" panose="020B0502040204020203" pitchFamily="34" charset="0"/>
              </a:rPr>
              <a:t>previously unstructured documents – documents that could only have been regarded qualitatively in isolation </a:t>
            </a:r>
          </a:p>
          <a:p>
            <a:pPr marL="1257300" marR="0" lvl="2"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Segoe UI" panose="020B0502040204020203" pitchFamily="34" charset="0"/>
              </a:rPr>
              <a:t>It is important to draw out the value of this progression from unstructured documents in isolation to highly actionable data across extremely large volumes of data</a:t>
            </a:r>
          </a:p>
          <a:p>
            <a:pPr marL="1257300" marR="0" lvl="2" indent="-34290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Segoe UI" panose="020B0502040204020203" pitchFamily="34" charset="0"/>
              </a:rPr>
              <a:t>Of course, data from now-actionable unstructured documents can be combined with that from structured documents to deliver insight on even-broader scales … </a:t>
            </a:r>
            <a:endParaRPr kumimoji="0" lang="en-US" sz="1200" b="0" i="0" u="none" strike="noStrike" kern="1200" cap="none" spc="0" normalizeH="0" baseline="0" noProof="0" dirty="0">
              <a:ln>
                <a:noFill/>
              </a:ln>
              <a:solidFill>
                <a:prstClr val="white"/>
              </a:solidFill>
              <a:effectLst/>
              <a:uLnTx/>
              <a:uFillTx/>
              <a:latin typeface="Segoe UI "/>
              <a:ea typeface="+mn-ea"/>
              <a:cs typeface="Segoe UI"/>
            </a:endParaRPr>
          </a:p>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7104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endParaRPr lang="en-US" dirty="0">
              <a:solidFill>
                <a:prstClr val="black">
                  <a:hueOff val="0"/>
                  <a:satOff val="0"/>
                  <a:lumOff val="0"/>
                  <a:alphaOff val="0"/>
                </a:prstClr>
              </a:solidFill>
            </a:endParaRPr>
          </a:p>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r>
              <a:rPr lang="en-US" dirty="0">
                <a:solidFill>
                  <a:prstClr val="black">
                    <a:hueOff val="0"/>
                    <a:satOff val="0"/>
                    <a:lumOff val="0"/>
                    <a:alphaOff val="0"/>
                  </a:prstClr>
                </a:solidFill>
              </a:rPr>
              <a:t>Predictive care includes identifying and facilitating preventative diagnosis and care plan. Use advanced medical imaging with AI to enhance safety and optimize triage by using AI based X-ray imaging to detect Covid-19 individuals, and isolate for additional screening and fast track tests based on patient history and identified high-risk conditions. </a:t>
            </a:r>
            <a:endParaRPr kumimoji="0" lang="en-US" sz="1200" b="0" i="0" u="none" strike="noStrike" kern="1200" cap="none" spc="0" normalizeH="0" baseline="0" noProof="0" dirty="0">
              <a:ln>
                <a:noFill/>
              </a:ln>
              <a:solidFill>
                <a:prstClr val="black">
                  <a:hueOff val="0"/>
                  <a:satOff val="0"/>
                  <a:lumOff val="0"/>
                  <a:alphaOff val="0"/>
                </a:prstClr>
              </a:solidFill>
              <a:effectLst/>
              <a:uLnTx/>
              <a:uFillTx/>
              <a:latin typeface="Segoe UI Semilight"/>
              <a:ea typeface="+mn-ea"/>
              <a:cs typeface="+mn-cs"/>
            </a:endParaRPr>
          </a:p>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endParaRPr lang="en-US" dirty="0"/>
          </a:p>
          <a:p>
            <a:pPr marL="517525" marR="0" lvl="0" indent="0" algn="l" defTabSz="914102" rtl="0" eaLnBrk="1" fontAlgn="auto" latinLnBrk="0" hangingPunct="1">
              <a:lnSpc>
                <a:spcPct val="100000"/>
              </a:lnSpc>
              <a:spcBef>
                <a:spcPts val="1800"/>
              </a:spcBef>
              <a:spcAft>
                <a:spcPts val="1200"/>
              </a:spcAft>
              <a:buClrTx/>
              <a:buSzTx/>
              <a:buFontTx/>
              <a:buNone/>
              <a:tabLst/>
              <a:defRPr/>
            </a:pPr>
            <a:r>
              <a:rPr kumimoji="0" lang="en-US" sz="1800" b="1" i="0" u="none" strike="noStrike" kern="1200" cap="none" spc="-50" normalizeH="0" baseline="0" noProof="0" dirty="0">
                <a:ln>
                  <a:noFill/>
                </a:ln>
                <a:solidFill>
                  <a:srgbClr val="50E6FF"/>
                </a:solidFill>
                <a:effectLst/>
                <a:uLnTx/>
                <a:uFillTx/>
                <a:latin typeface="Segoe UI"/>
                <a:ea typeface="Segoe UI Black"/>
                <a:cs typeface="Segoe UI Black"/>
              </a:rPr>
              <a:t>AI TRANSFORMATION</a:t>
            </a:r>
          </a:p>
          <a:p>
            <a:pPr marL="171450" lvl="0" indent="-171450" defTabSz="914102">
              <a:lnSpc>
                <a:spcPts val="2200"/>
              </a:lnSpc>
              <a:spcBef>
                <a:spcPts val="600"/>
              </a:spcBef>
              <a:spcAft>
                <a:spcPts val="1800"/>
              </a:spcAft>
              <a:buFont typeface="Arial" panose="020B0604020202020204" pitchFamily="34" charset="0"/>
              <a:buChar char="•"/>
              <a:defRPr/>
            </a:pPr>
            <a:r>
              <a:rPr kumimoji="0" lang="en-US" sz="1200" b="0" i="0" u="none" strike="noStrike" kern="1200" cap="none" spc="0" normalizeH="0" baseline="0" noProof="0" dirty="0">
                <a:ln>
                  <a:noFill/>
                </a:ln>
                <a:solidFill>
                  <a:prstClr val="white"/>
                </a:solidFill>
                <a:effectLst/>
                <a:uLnTx/>
                <a:uFillTx/>
                <a:latin typeface="Segoe UI "/>
                <a:ea typeface="+mn-ea"/>
                <a:cs typeface="+mn-cs"/>
              </a:rPr>
              <a:t>AI</a:t>
            </a:r>
            <a:r>
              <a:rPr kumimoji="0" lang="en-US" sz="1200" b="0" i="0" u="none" strike="noStrike" kern="1200" cap="none" spc="0" normalizeH="0" noProof="0" dirty="0">
                <a:ln>
                  <a:noFill/>
                </a:ln>
                <a:solidFill>
                  <a:prstClr val="white"/>
                </a:solidFill>
                <a:effectLst/>
                <a:uLnTx/>
                <a:uFillTx/>
                <a:latin typeface="Segoe UI "/>
                <a:ea typeface="+mn-ea"/>
                <a:cs typeface="+mn-cs"/>
              </a:rPr>
              <a:t> allows </a:t>
            </a:r>
            <a:r>
              <a:rPr lang="en-US" sz="1200" dirty="0">
                <a:solidFill>
                  <a:prstClr val="white"/>
                </a:solidFill>
                <a:latin typeface="Segoe UI "/>
              </a:rPr>
              <a:t>individuals with presenting symptoms to </a:t>
            </a:r>
            <a:r>
              <a:rPr kumimoji="0" lang="en-US" sz="1200" b="0" i="0" u="none" strike="noStrike" kern="1200" cap="none" spc="0" normalizeH="0" noProof="0" dirty="0">
                <a:ln>
                  <a:noFill/>
                </a:ln>
                <a:solidFill>
                  <a:prstClr val="white"/>
                </a:solidFill>
                <a:effectLst/>
                <a:uLnTx/>
                <a:uFillTx/>
                <a:latin typeface="Segoe UI "/>
                <a:ea typeface="+mn-ea"/>
                <a:cs typeface="+mn-cs"/>
              </a:rPr>
              <a:t>be </a:t>
            </a:r>
            <a:r>
              <a:rPr lang="en-US" sz="1400" dirty="0">
                <a:solidFill>
                  <a:srgbClr val="50E6FF"/>
                </a:solidFill>
                <a:latin typeface="Segoe UI Semibold"/>
              </a:rPr>
              <a:t>reliably spotted </a:t>
            </a:r>
            <a:r>
              <a:rPr kumimoji="0" lang="en-US" sz="1200" b="0" i="0" u="none" strike="noStrike" kern="1200" cap="none" spc="0" normalizeH="0" noProof="0" dirty="0">
                <a:ln>
                  <a:noFill/>
                </a:ln>
                <a:solidFill>
                  <a:prstClr val="white"/>
                </a:solidFill>
                <a:effectLst/>
                <a:uLnTx/>
                <a:uFillTx/>
                <a:latin typeface="Segoe UI "/>
                <a:ea typeface="+mn-ea"/>
                <a:cs typeface="+mn-cs"/>
              </a:rPr>
              <a:t>within a crowd without contact or privacy implications</a:t>
            </a:r>
          </a:p>
          <a:p>
            <a:pPr marL="171450" marR="0" lvl="0" indent="-171450" algn="l" defTabSz="932372" rtl="0" eaLnBrk="1" fontAlgn="auto" latinLnBrk="0" hangingPunct="1">
              <a:lnSpc>
                <a:spcPct val="90000"/>
              </a:lnSpc>
              <a:spcBef>
                <a:spcPts val="1224"/>
              </a:spcBef>
              <a:spcAft>
                <a:spcPts val="1224"/>
              </a:spcAft>
              <a:buClr>
                <a:srgbClr val="505050"/>
              </a:buClr>
              <a:buSzPct val="90000"/>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
                <a:ea typeface="+mn-ea"/>
                <a:cs typeface="+mn-cs"/>
              </a:rPr>
              <a:t>AI allows individuals to be </a:t>
            </a:r>
            <a:r>
              <a:rPr kumimoji="0" lang="en-US" sz="1400" b="0" i="0" u="none" strike="noStrike" kern="1200" cap="none" spc="0" normalizeH="0" baseline="0" noProof="0" dirty="0">
                <a:ln>
                  <a:noFill/>
                </a:ln>
                <a:solidFill>
                  <a:srgbClr val="50E6FF"/>
                </a:solidFill>
                <a:effectLst/>
                <a:uLnTx/>
                <a:uFillTx/>
                <a:latin typeface="Segoe UI Semibold"/>
                <a:ea typeface="+mn-ea"/>
                <a:cs typeface="+mn-cs"/>
              </a:rPr>
              <a:t>reliably identified </a:t>
            </a:r>
            <a:r>
              <a:rPr lang="en-US" sz="1200" dirty="0">
                <a:solidFill>
                  <a:prstClr val="white"/>
                </a:solidFill>
                <a:latin typeface="Segoe UI "/>
              </a:rPr>
              <a:t>for COVID-19 </a:t>
            </a:r>
            <a:r>
              <a:rPr kumimoji="0" lang="en-US" sz="1200" b="0" i="0" u="none" strike="noStrike" kern="1200" cap="none" spc="0" normalizeH="0" baseline="0" noProof="0" dirty="0">
                <a:ln>
                  <a:noFill/>
                </a:ln>
                <a:solidFill>
                  <a:prstClr val="white"/>
                </a:solidFill>
                <a:effectLst/>
                <a:uLnTx/>
                <a:uFillTx/>
                <a:latin typeface="Segoe UI "/>
                <a:ea typeface="+mn-ea"/>
                <a:cs typeface="+mn-cs"/>
              </a:rPr>
              <a:t>&amp; triaged for individualized care guidance </a:t>
            </a:r>
          </a:p>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endParaRPr lang="en-US" dirty="0"/>
          </a:p>
          <a:p>
            <a:pPr marL="629920" marR="0" lvl="0" indent="0" algn="l" defTabSz="914102" rtl="0" eaLnBrk="1" fontAlgn="auto" latinLnBrk="0" hangingPunct="1">
              <a:lnSpc>
                <a:spcPct val="100000"/>
              </a:lnSpc>
              <a:spcBef>
                <a:spcPts val="0"/>
              </a:spcBef>
              <a:spcAft>
                <a:spcPts val="2400"/>
              </a:spcAft>
              <a:buClrTx/>
              <a:buSzTx/>
              <a:buFontTx/>
              <a:buNone/>
              <a:tabLst/>
              <a:defRPr/>
            </a:pPr>
            <a:r>
              <a:rPr kumimoji="0" lang="en-US" sz="1800" b="1" i="0" u="none" strike="noStrike" kern="1200" cap="none" spc="-50" normalizeH="0" baseline="0" noProof="0" dirty="0">
                <a:ln>
                  <a:noFill/>
                </a:ln>
                <a:solidFill>
                  <a:srgbClr val="50E6FF"/>
                </a:solidFill>
                <a:effectLst/>
                <a:uLnTx/>
                <a:uFillTx/>
                <a:latin typeface="Segoe UI"/>
                <a:ea typeface="Segoe UI Black"/>
                <a:cs typeface="Segoe UI Black"/>
              </a:rPr>
              <a:t>SOLUTION we provided is</a:t>
            </a:r>
            <a:endParaRPr kumimoji="0" lang="en-US" sz="1600" b="0" i="0" u="none" strike="noStrike" kern="1200" cap="none" spc="0" normalizeH="0" baseline="0" noProof="0" dirty="0">
              <a:ln>
                <a:noFill/>
              </a:ln>
              <a:solidFill>
                <a:prstClr val="white"/>
              </a:solidFill>
              <a:effectLst/>
              <a:uLnTx/>
              <a:uFillTx/>
              <a:latin typeface="Segoe UI"/>
              <a:ea typeface="Segoe UI Black"/>
              <a:cs typeface="Segoe UI Black"/>
            </a:endParaRPr>
          </a:p>
          <a:p>
            <a:pPr marL="285750" marR="0" lvl="0"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lang="en-US" sz="1400" dirty="0">
                <a:solidFill>
                  <a:srgbClr val="50E6FF"/>
                </a:solidFill>
                <a:latin typeface="Segoe UI Semibold"/>
              </a:rPr>
              <a:t>To orchestrate</a:t>
            </a:r>
            <a:r>
              <a:rPr kumimoji="0" lang="en-US" sz="1200" b="0" i="0" u="none" strike="noStrike" kern="1200" cap="none" spc="0" normalizeH="0" noProof="0" dirty="0">
                <a:ln>
                  <a:noFill/>
                </a:ln>
                <a:solidFill>
                  <a:prstClr val="white"/>
                </a:solidFill>
                <a:effectLst/>
                <a:uLnTx/>
                <a:uFillTx/>
                <a:latin typeface="Segoe UI "/>
                <a:ea typeface="+mn-ea"/>
                <a:cs typeface="Segoe UI"/>
              </a:rPr>
              <a:t> model training, deployment &amp; use over their entire lifecycle using AML</a:t>
            </a:r>
          </a:p>
          <a:p>
            <a:pPr marL="0" marR="0" lvl="0" indent="0" algn="l" defTabSz="932372" rtl="0" eaLnBrk="1" fontAlgn="auto" latinLnBrk="0" hangingPunct="1">
              <a:lnSpc>
                <a:spcPct val="90000"/>
              </a:lnSpc>
              <a:spcBef>
                <a:spcPts val="1224"/>
              </a:spcBef>
              <a:spcAft>
                <a:spcPts val="1224"/>
              </a:spcAft>
              <a:buClr>
                <a:srgbClr val="505050"/>
              </a:buClr>
              <a:buSzPct val="90000"/>
              <a:buFont typeface="Wingdings" pitchFamily="2" charset="2"/>
              <a:buNone/>
              <a:tabLst/>
              <a:defRPr/>
            </a:pPr>
            <a:endParaRPr lang="en-US" dirty="0"/>
          </a:p>
          <a:p>
            <a:pPr marL="566420" marR="0" lvl="0" indent="0" algn="l" defTabSz="914102" rtl="0" eaLnBrk="1" fontAlgn="auto" latinLnBrk="0" hangingPunct="1">
              <a:lnSpc>
                <a:spcPct val="100000"/>
              </a:lnSpc>
              <a:spcBef>
                <a:spcPts val="0"/>
              </a:spcBef>
              <a:spcAft>
                <a:spcPts val="2400"/>
              </a:spcAft>
              <a:buClrTx/>
              <a:buSzTx/>
              <a:buFontTx/>
              <a:buNone/>
              <a:tabLst/>
              <a:defRPr/>
            </a:pPr>
            <a:r>
              <a:rPr kumimoji="0" lang="en-US" sz="1800" b="1" i="0" u="none" strike="noStrike" kern="1200" cap="none" spc="-50" normalizeH="0" baseline="0" noProof="0" dirty="0">
                <a:ln>
                  <a:noFill/>
                </a:ln>
                <a:solidFill>
                  <a:srgbClr val="50E6FF"/>
                </a:solidFill>
                <a:effectLst/>
                <a:uLnTx/>
                <a:uFillTx/>
                <a:latin typeface="Segoe UI"/>
                <a:ea typeface="Segoe UI Black" panose="020B0A02040204020203" pitchFamily="34" charset="0"/>
                <a:cs typeface="Segoe UI Black" panose="020B0A02040204020203" pitchFamily="34" charset="0"/>
              </a:rPr>
              <a:t>OUTCOMES</a:t>
            </a: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a:p>
            <a:pPr marL="173990" marR="0" lvl="0" indent="-17399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lang="en-US" sz="1100" dirty="0">
                <a:solidFill>
                  <a:prstClr val="white"/>
                </a:solidFill>
                <a:latin typeface="Segoe UI "/>
              </a:rPr>
              <a:t>Proactively manage population health to </a:t>
            </a:r>
            <a:r>
              <a:rPr lang="en-US" sz="1200" dirty="0">
                <a:solidFill>
                  <a:srgbClr val="50E6FF"/>
                </a:solidFill>
                <a:latin typeface="Segoe UI Semibold"/>
              </a:rPr>
              <a:t>avoid overwhelming public health systems</a:t>
            </a:r>
            <a:endParaRPr kumimoji="0" lang="en-US" sz="1200" b="0" i="0" u="none" strike="noStrike" kern="1200" cap="none" spc="0" normalizeH="0" baseline="0" noProof="0" dirty="0">
              <a:ln>
                <a:noFill/>
              </a:ln>
              <a:solidFill>
                <a:srgbClr val="50E6FF"/>
              </a:solidFill>
              <a:effectLst/>
              <a:uLnTx/>
              <a:uFillTx/>
              <a:latin typeface="Segoe UI Semibold"/>
              <a:ea typeface="+mn-ea"/>
              <a:cs typeface="+mn-cs"/>
            </a:endParaRPr>
          </a:p>
          <a:p>
            <a:pPr marL="173990" marR="0" lvl="0" indent="-17399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r>
              <a:rPr lang="en-US" sz="1400" dirty="0">
                <a:solidFill>
                  <a:srgbClr val="50E6FF"/>
                </a:solidFill>
                <a:latin typeface="Segoe UI Semibold"/>
              </a:rPr>
              <a:t>Easily identify </a:t>
            </a:r>
            <a:r>
              <a:rPr lang="en-US" sz="1200" baseline="0" dirty="0">
                <a:solidFill>
                  <a:prstClr val="white"/>
                </a:solidFill>
                <a:latin typeface="Segoe UI "/>
              </a:rPr>
              <a:t>those in need of healthcare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1E9C42-578D-4E51-A764-141251ACB6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3036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p>
        </p:txBody>
      </p:sp>
      <p:sp>
        <p:nvSpPr>
          <p:cNvPr id="4" name="Slide Number Placeholder 3"/>
          <p:cNvSpPr>
            <a:spLocks noGrp="1"/>
          </p:cNvSpPr>
          <p:nvPr>
            <p:ph type="sldNum" sz="quarter" idx="5"/>
          </p:nvPr>
        </p:nvSpPr>
        <p:spPr/>
        <p:txBody>
          <a:bodyPr/>
          <a:lstStyle/>
          <a:p>
            <a:fld id="{94C13BD4-0190-4A48-9F46-EF41B9EC3DA4}" type="slidenum">
              <a:rPr lang="en-CA" smtClean="0"/>
              <a:t>15</a:t>
            </a:fld>
            <a:endParaRPr lang="en-CA"/>
          </a:p>
        </p:txBody>
      </p:sp>
    </p:spTree>
    <p:extLst>
      <p:ext uri="{BB962C8B-B14F-4D97-AF65-F5344CB8AC3E}">
        <p14:creationId xmlns:p14="http://schemas.microsoft.com/office/powerpoint/2010/main" val="2689913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408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42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ADLS: </a:t>
            </a:r>
          </a:p>
          <a:p>
            <a:pPr algn="l">
              <a:buFont typeface="+mj-lt"/>
              <a:buAutoNum type="arabicPeriod"/>
            </a:pPr>
            <a:r>
              <a:rPr lang="en-US" b="0" i="0" dirty="0">
                <a:solidFill>
                  <a:srgbClr val="4C4C51"/>
                </a:solidFill>
                <a:effectLst/>
                <a:latin typeface="Segoe UI" panose="020B0502040204020203" pitchFamily="34" charset="0"/>
              </a:rPr>
              <a:t>Is fully integrated with the Azure Blob Storage platform; Every Blob Storage capability (Azure Active Directory Integration, At Rest Encryption, High-availability and disaster recovery, Automated Lifecycle Policy Management, Storage Account Firewalls, etc.) can be used by Azure Data Lake Storage</a:t>
            </a:r>
          </a:p>
          <a:p>
            <a:pPr algn="l">
              <a:buFont typeface="+mj-lt"/>
              <a:buAutoNum type="arabicPeriod"/>
            </a:pPr>
            <a:r>
              <a:rPr lang="en-US" b="0" i="0" dirty="0">
                <a:solidFill>
                  <a:srgbClr val="4C4C51"/>
                </a:solidFill>
                <a:effectLst/>
                <a:latin typeface="Segoe UI" panose="020B0502040204020203" pitchFamily="34" charset="0"/>
              </a:rPr>
              <a:t>Is optimized for leading cloud analytic engines</a:t>
            </a:r>
          </a:p>
          <a:p>
            <a:pPr algn="l">
              <a:buFont typeface="+mj-lt"/>
              <a:buAutoNum type="arabicPeriod"/>
            </a:pPr>
            <a:r>
              <a:rPr lang="en-US" b="0" i="0" dirty="0">
                <a:solidFill>
                  <a:srgbClr val="4C4C51"/>
                </a:solidFill>
                <a:effectLst/>
                <a:latin typeface="Segoe UI" panose="020B0502040204020203" pitchFamily="34" charset="0"/>
              </a:rPr>
              <a:t>Is tightly integrated with all elements of the Azure Big Data Analytics stack to deliver fast insights</a:t>
            </a:r>
          </a:p>
          <a:p>
            <a:pPr algn="l">
              <a:buFont typeface="+mj-lt"/>
              <a:buAutoNum type="arabicPeriod"/>
            </a:pPr>
            <a:r>
              <a:rPr lang="en-US" b="0" i="0" dirty="0">
                <a:solidFill>
                  <a:srgbClr val="4C4C51"/>
                </a:solidFill>
                <a:effectLst/>
                <a:latin typeface="Segoe UI" panose="020B0502040204020203" pitchFamily="34" charset="0"/>
              </a:rPr>
              <a:t>Allows analytics data to coexist with object data in the same store with no programming changes or data copying</a:t>
            </a:r>
          </a:p>
          <a:p>
            <a:pPr algn="l">
              <a:buFont typeface="+mj-lt"/>
              <a:buAutoNum type="arabicPeriod"/>
            </a:pPr>
            <a:r>
              <a:rPr lang="en-US" b="0" i="0" dirty="0">
                <a:solidFill>
                  <a:srgbClr val="4C4C51"/>
                </a:solidFill>
                <a:effectLst/>
                <a:latin typeface="Segoe UI" panose="020B0502040204020203" pitchFamily="34" charset="0"/>
              </a:rPr>
              <a:t>Performs faster than other data stores thus making your analytics workloads run faster and lowering your TCO</a:t>
            </a:r>
          </a:p>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465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05963" rtl="0" eaLnBrk="1" fontAlgn="auto" latinLnBrk="0" hangingPunct="1">
              <a:lnSpc>
                <a:spcPct val="100000"/>
              </a:lnSpc>
              <a:spcBef>
                <a:spcPts val="0"/>
              </a:spcBef>
              <a:spcAft>
                <a:spcPts val="0"/>
              </a:spcAft>
              <a:buClrTx/>
              <a:buSzTx/>
              <a:buFontTx/>
              <a:buNone/>
              <a:tabLst/>
              <a:defRPr/>
            </a:pPr>
            <a:fld id="{DC082077-7EE2-49ED-A526-7AC272A3F1E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059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294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408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18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9A63B1-D45A-4976-AD39-6C89124BDE12}" type="slidenum">
              <a:rPr lang="en-US" smtClean="0"/>
              <a:t>9</a:t>
            </a:fld>
            <a:endParaRPr lang="en-US"/>
          </a:p>
        </p:txBody>
      </p:sp>
    </p:spTree>
    <p:extLst>
      <p:ext uri="{BB962C8B-B14F-4D97-AF65-F5344CB8AC3E}">
        <p14:creationId xmlns:p14="http://schemas.microsoft.com/office/powerpoint/2010/main" val="60224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660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5" Type="http://schemas.openxmlformats.org/officeDocument/2006/relationships/image" Target="../media/image12.jpeg"/><Relationship Id="rId4" Type="http://schemas.openxmlformats.org/officeDocument/2006/relationships/image" Target="../media/image1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81862"/>
          </a:xfrm>
          <a:noFill/>
        </p:spPr>
        <p:txBody>
          <a:bodyPr tIns="91440" bIns="91440" anchor="t" anchorCtr="0">
            <a:spAutoFit/>
          </a:bodyPr>
          <a:lstStyle>
            <a:lvl1pPr>
              <a:defRPr sz="72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763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3040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19128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24474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393115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45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0A79924-CBA9-4B61-A08C-E807C7EB29F8}"/>
              </a:ext>
            </a:extLst>
          </p:cNvPr>
          <p:cNvSpPr>
            <a:spLocks noGrp="1"/>
          </p:cNvSpPr>
          <p:nvPr>
            <p:ph type="ftr" sz="quarter" idx="10"/>
          </p:nvPr>
        </p:nvSpPr>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85164BE3-81FC-4247-9512-4FC6CA88362D}"/>
              </a:ext>
            </a:extLst>
          </p:cNvPr>
          <p:cNvSpPr>
            <a:spLocks noGrp="1"/>
          </p:cNvSpPr>
          <p:nvPr>
            <p:ph type="sldNum" sz="quarter" idx="11"/>
          </p:nvPr>
        </p:nvSpPr>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564084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37312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_Divider">
    <p:bg>
      <p:bgPr>
        <a:solidFill>
          <a:schemeClr val="accent2">
            <a:lumMod val="7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E75B8D-D590-4B63-BFED-08E4A49EAD10}"/>
              </a:ext>
            </a:extLst>
          </p:cNvPr>
          <p:cNvSpPr>
            <a:spLocks noGrp="1"/>
          </p:cNvSpPr>
          <p:nvPr>
            <p:ph type="title" hasCustomPrompt="1"/>
          </p:nvPr>
        </p:nvSpPr>
        <p:spPr>
          <a:xfrm>
            <a:off x="584200" y="3493008"/>
            <a:ext cx="7024820" cy="747897"/>
          </a:xfrm>
          <a:noFill/>
        </p:spPr>
        <p:txBody>
          <a:bodyPr wrap="square" lIns="0" tIns="0" rIns="0" bIns="0" anchor="t"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47004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24141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1pPr>
            <a:lvl2pPr marL="346553" indent="0">
              <a:buNone/>
              <a:defRPr sz="24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2pPr>
            <a:lvl3pPr marL="584607" indent="0">
              <a:buNone/>
              <a:defRPr sz="20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3pPr>
            <a:lvl4pPr marL="814563"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4pPr>
            <a:lvl5pPr marL="1050997" indent="0">
              <a:buNone/>
              <a:defRPr sz="1800">
                <a:gradFill>
                  <a:gsLst>
                    <a:gs pos="61049">
                      <a:schemeClr val="tx1"/>
                    </a:gs>
                    <a:gs pos="43000">
                      <a:schemeClr val="tx1"/>
                    </a:gs>
                  </a:gsLst>
                  <a:lin ang="5400000" scaled="0"/>
                </a:gra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99711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rgbClr val="000000"/>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99622974-0C30-4ED4-9428-535938F5A71F}"/>
              </a:ext>
            </a:extLst>
          </p:cNvPr>
          <p:cNvSpPr>
            <a:spLocks noGrp="1"/>
          </p:cNvSpPr>
          <p:nvPr>
            <p:ph type="ftr" sz="quarter" idx="10"/>
          </p:nvPr>
        </p:nvSpPr>
        <p:spPr/>
        <p:txBody>
          <a:bodyPr/>
          <a:lstStyle/>
          <a:p>
            <a:r>
              <a:rPr lang="en-IN"/>
              <a:t>Microsoft Confidential—Internal Only</a:t>
            </a:r>
          </a:p>
        </p:txBody>
      </p:sp>
      <p:sp>
        <p:nvSpPr>
          <p:cNvPr id="6" name="Slide Number Placeholder 5">
            <a:extLst>
              <a:ext uri="{FF2B5EF4-FFF2-40B4-BE49-F238E27FC236}">
                <a16:creationId xmlns:a16="http://schemas.microsoft.com/office/drawing/2014/main" id="{C3283090-D6B0-4BB8-BE8F-267FA7A0C872}"/>
              </a:ext>
            </a:extLst>
          </p:cNvPr>
          <p:cNvSpPr>
            <a:spLocks noGrp="1"/>
          </p:cNvSpPr>
          <p:nvPr>
            <p:ph type="sldNum" sz="quarter" idx="11"/>
          </p:nvPr>
        </p:nvSpPr>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2728332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2BAA6E-8862-4FA7-B5A2-5BB70A9E6121}"/>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DE136F4C-64CA-4FC3-BEB8-BD27627B2C66}"/>
              </a:ext>
            </a:extLst>
          </p:cNvPr>
          <p:cNvSpPr>
            <a:spLocks noGrp="1"/>
          </p:cNvSpPr>
          <p:nvPr>
            <p:ph type="sldNum" sz="quarter" idx="11"/>
          </p:nvPr>
        </p:nvSpPr>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360210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2763797625"/>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82873690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156209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5200791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61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4607893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2852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810300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354342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06735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693709598"/>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92141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57473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4_Title with photo and ti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F5016A7-E1CA-3D49-ADFA-5AA35BBAD7A2}"/>
              </a:ext>
            </a:extLst>
          </p:cNvPr>
          <p:cNvSpPr/>
          <p:nvPr userDrawn="1"/>
        </p:nvSpPr>
        <p:spPr bwMode="auto">
          <a:xfrm>
            <a:off x="0" y="0"/>
            <a:ext cx="8995954" cy="6858000"/>
          </a:xfrm>
          <a:prstGeom prst="rect">
            <a:avLst/>
          </a:prstGeom>
          <a:gradFill>
            <a:gsLst>
              <a:gs pos="0">
                <a:schemeClr val="tx1">
                  <a:lumMod val="50000"/>
                  <a:alpha val="74000"/>
                </a:schemeClr>
              </a:gs>
              <a:gs pos="100000">
                <a:schemeClr val="tx1">
                  <a:alpha val="0"/>
                </a:schemeClr>
              </a:gs>
            </a:gsLst>
            <a:lin ang="0" scaled="0"/>
          </a:gradFill>
        </p:spPr>
        <p:txBody>
          <a:bodyPr vert="horz" wrap="square" lIns="627408" tIns="717038" rIns="134445" bIns="1075558" rtlCol="0" anchor="t" anchorCtr="0">
            <a:noAutofit/>
          </a:bodyPr>
          <a:lstStyle/>
          <a:p>
            <a:pPr lvl="0">
              <a:lnSpc>
                <a:spcPct val="90000"/>
              </a:lnSpc>
              <a:spcBef>
                <a:spcPct val="0"/>
              </a:spcBef>
            </a:pPr>
            <a:endParaRPr lang="en-US" sz="5996" spc="-100">
              <a:ln w="3175">
                <a:noFill/>
              </a:ln>
              <a:solidFill>
                <a:srgbClr val="FFFFFF"/>
              </a:solidFill>
              <a:latin typeface="Segoe UI Light"/>
              <a:cs typeface="Segoe UI" pitchFamily="34" charset="0"/>
            </a:endParaRPr>
          </a:p>
        </p:txBody>
      </p:sp>
      <p:graphicFrame>
        <p:nvGraphicFramePr>
          <p:cNvPr id="2" name="Object 1" hidden="1">
            <a:extLst>
              <a:ext uri="{FF2B5EF4-FFF2-40B4-BE49-F238E27FC236}">
                <a16:creationId xmlns:a16="http://schemas.microsoft.com/office/drawing/2014/main" id="{C272618F-75D9-496B-BDF0-1167E830F434}"/>
              </a:ext>
            </a:extLst>
          </p:cNvPr>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a:extLst>
                          <a:ext uri="{FF2B5EF4-FFF2-40B4-BE49-F238E27FC236}">
                            <a16:creationId xmlns:a16="http://schemas.microsoft.com/office/drawing/2014/main" id="{C272618F-75D9-496B-BDF0-1167E830F434}"/>
                          </a:ext>
                        </a:extLst>
                      </p:cNvPr>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4" name="Picture 3" descr="A picture containing indoor, ceiling, floor, scene&#10;&#10;Description automatically generated">
            <a:extLst>
              <a:ext uri="{FF2B5EF4-FFF2-40B4-BE49-F238E27FC236}">
                <a16:creationId xmlns:a16="http://schemas.microsoft.com/office/drawing/2014/main" id="{7835B167-61CA-4936-AD5B-E08EF7D8E044}"/>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24204"/>
          <a:stretch/>
        </p:blipFill>
        <p:spPr>
          <a:xfrm>
            <a:off x="0" y="-124699"/>
            <a:ext cx="12214152" cy="6982699"/>
          </a:xfrm>
          <a:prstGeom prst="rect">
            <a:avLst/>
          </a:prstGeom>
        </p:spPr>
      </p:pic>
    </p:spTree>
    <p:extLst>
      <p:ext uri="{BB962C8B-B14F-4D97-AF65-F5344CB8AC3E}">
        <p14:creationId xmlns:p14="http://schemas.microsoft.com/office/powerpoint/2010/main" val="1329166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lumMod val="75000"/>
                  </a:srgbClr>
                </a:solidFill>
                <a:effectLst/>
                <a:uLnTx/>
                <a:uFillTx/>
                <a:latin typeface="Segoe UI"/>
                <a:ea typeface="+mn-ea"/>
                <a:cs typeface="Segoe UI" pitchFamily="34" charset="0"/>
              </a:rPr>
              <a:t>©Microsoft Corporation</a:t>
            </a:r>
            <a:br>
              <a:rPr kumimoji="0" lang="en-US" sz="700" b="0" i="0" u="none" strike="noStrike" kern="1200" cap="none" spc="0" normalizeH="0" baseline="0" noProof="0">
                <a:ln>
                  <a:noFill/>
                </a:ln>
                <a:solidFill>
                  <a:srgbClr val="000000">
                    <a:lumMod val="75000"/>
                  </a:srgbClr>
                </a:solidFill>
                <a:effectLst/>
                <a:uLnTx/>
                <a:uFillTx/>
                <a:latin typeface="Segoe UI"/>
                <a:ea typeface="+mn-ea"/>
                <a:cs typeface="Segoe UI" pitchFamily="34" charset="0"/>
              </a:rPr>
            </a:br>
            <a:r>
              <a:rPr kumimoji="0" lang="en-US" sz="700" b="0" i="0" u="none" strike="noStrike" kern="1200" cap="none" spc="0" normalizeH="0" baseline="0" noProof="0">
                <a:ln>
                  <a:noFill/>
                </a:ln>
                <a:solidFill>
                  <a:srgbClr val="000000">
                    <a:lumMod val="75000"/>
                  </a:srgbClr>
                </a:solidFill>
                <a:effectLst/>
                <a:uLnTx/>
                <a:uFillTx/>
                <a:latin typeface="Segoe UI"/>
                <a:ea typeface="+mn-ea"/>
                <a:cs typeface="Segoe UI" pitchFamily="34" charset="0"/>
              </a:rPr>
              <a:t>Azure </a:t>
            </a:r>
          </a:p>
        </p:txBody>
      </p:sp>
    </p:spTree>
    <p:extLst>
      <p:ext uri="{BB962C8B-B14F-4D97-AF65-F5344CB8AC3E}">
        <p14:creationId xmlns:p14="http://schemas.microsoft.com/office/powerpoint/2010/main" val="2924039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pic>
        <p:nvPicPr>
          <p:cNvPr id="8" name="Picture 7" descr="A person standing in front of a building&#10;&#10;Description automatically generated">
            <a:extLst>
              <a:ext uri="{FF2B5EF4-FFF2-40B4-BE49-F238E27FC236}">
                <a16:creationId xmlns:a16="http://schemas.microsoft.com/office/drawing/2014/main" id="{CE6330C0-3B84-490E-B834-F221710F03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729946" y="308919"/>
            <a:ext cx="12192000" cy="6858000"/>
          </a:xfrm>
          <a:prstGeom prst="rect">
            <a:avLst/>
          </a:prstGeom>
        </p:spPr>
      </p:pic>
      <p:sp>
        <p:nvSpPr>
          <p:cNvPr id="10" name="Rectangle 9">
            <a:extLst>
              <a:ext uri="{FF2B5EF4-FFF2-40B4-BE49-F238E27FC236}">
                <a16:creationId xmlns:a16="http://schemas.microsoft.com/office/drawing/2014/main" id="{ED6A5932-8232-42C9-9344-9FF243CD26ED}"/>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F932C8D5-037B-40A8-993C-7DA4BF4149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F450EE6-E8E7-4616-8251-F987637743D8}"/>
              </a:ext>
            </a:extLst>
          </p:cNvPr>
          <p:cNvSpPr/>
          <p:nvPr userDrawn="1"/>
        </p:nvSpPr>
        <p:spPr bwMode="auto">
          <a:xfrm rot="10800000">
            <a:off x="-2" y="2870199"/>
            <a:ext cx="12192000" cy="398780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212B7966-1AAC-47A0-BCD7-8870F9D34ABD}"/>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5">
            <a:extLst>
              <a:ext uri="{FF2B5EF4-FFF2-40B4-BE49-F238E27FC236}">
                <a16:creationId xmlns:a16="http://schemas.microsoft.com/office/drawing/2014/main" id="{8F36A01F-3B27-45A7-9E71-F63C80D97A95}"/>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r>
              <a:rPr lang="en-US" sz="2800">
                <a:solidFill>
                  <a:schemeClr val="bg1"/>
                </a:solidFill>
              </a:rPr>
              <a:t>Speaker name</a:t>
            </a:r>
          </a:p>
        </p:txBody>
      </p:sp>
      <p:sp>
        <p:nvSpPr>
          <p:cNvPr id="13" name="Text Placeholder 7">
            <a:extLst>
              <a:ext uri="{FF2B5EF4-FFF2-40B4-BE49-F238E27FC236}">
                <a16:creationId xmlns:a16="http://schemas.microsoft.com/office/drawing/2014/main" id="{31368380-82D3-44C9-AAEB-096531242365}"/>
              </a:ext>
            </a:extLst>
          </p:cNvPr>
          <p:cNvSpPr>
            <a:spLocks noGrp="1"/>
          </p:cNvSpPr>
          <p:nvPr>
            <p:ph type="body" sz="quarter" idx="13" hasCustomPrompt="1"/>
          </p:nvPr>
        </p:nvSpPr>
        <p:spPr>
          <a:xfrm>
            <a:off x="584200" y="5908222"/>
            <a:ext cx="11025188" cy="369332"/>
          </a:xfrm>
        </p:spPr>
        <p:txBody>
          <a:bodyPr/>
          <a:lstStyle>
            <a:lvl1pPr>
              <a:defRPr lang="en-IN" sz="2400" kern="1200" spc="0" baseline="0" dirty="0">
                <a:solidFill>
                  <a:schemeClr val="bg1"/>
                </a:solidFill>
                <a:latin typeface="+mn-lt"/>
                <a:ea typeface="+mn-ea"/>
                <a:cs typeface="Segoe UI" panose="020B0502040204020203" pitchFamily="34" charset="0"/>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Date</a:t>
            </a:r>
          </a:p>
        </p:txBody>
      </p:sp>
    </p:spTree>
    <p:extLst>
      <p:ext uri="{BB962C8B-B14F-4D97-AF65-F5344CB8AC3E}">
        <p14:creationId xmlns:p14="http://schemas.microsoft.com/office/powerpoint/2010/main" val="2192420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square photo">
    <p:bg>
      <p:bgRef idx="1001">
        <a:schemeClr val="bg1"/>
      </p:bgRef>
    </p:bg>
    <p:spTree>
      <p:nvGrpSpPr>
        <p:cNvPr id="1" name=""/>
        <p:cNvGrpSpPr/>
        <p:nvPr/>
      </p:nvGrpSpPr>
      <p:grpSpPr>
        <a:xfrm>
          <a:off x="0" y="0"/>
          <a:ext cx="0" cy="0"/>
          <a:chOff x="0" y="0"/>
          <a:chExt cx="0" cy="0"/>
        </a:xfrm>
      </p:grpSpPr>
      <p:pic>
        <p:nvPicPr>
          <p:cNvPr id="8" name="Picture 7" descr="A person standing in front of a building&#10;&#10;Description automatically generated">
            <a:extLst>
              <a:ext uri="{FF2B5EF4-FFF2-40B4-BE49-F238E27FC236}">
                <a16:creationId xmlns:a16="http://schemas.microsoft.com/office/drawing/2014/main" id="{CE6330C0-3B84-490E-B834-F221710F03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ED6A5932-8232-42C9-9344-9FF243CD26ED}"/>
              </a:ext>
            </a:extLst>
          </p:cNvPr>
          <p:cNvSpPr/>
          <p:nvPr userDrawn="1"/>
        </p:nvSpPr>
        <p:spPr bwMode="auto">
          <a:xfrm rot="10800000" flipV="1">
            <a:off x="0" y="-1"/>
            <a:ext cx="3497942" cy="6858000"/>
          </a:xfrm>
          <a:prstGeom prst="rect">
            <a:avLst/>
          </a:prstGeom>
          <a:gradFill flip="none" rotWithShape="1">
            <a:gsLst>
              <a:gs pos="50000">
                <a:srgbClr val="000000">
                  <a:alpha val="0"/>
                </a:srgbClr>
              </a:gs>
              <a:gs pos="0">
                <a:srgbClr val="000000">
                  <a:alpha val="0"/>
                </a:srgbClr>
              </a:gs>
              <a:gs pos="100000">
                <a:srgbClr val="000000">
                  <a:alpha val="85000"/>
                </a:srgbClr>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2" descr="Image result for microsoft white logo">
            <a:extLst>
              <a:ext uri="{FF2B5EF4-FFF2-40B4-BE49-F238E27FC236}">
                <a16:creationId xmlns:a16="http://schemas.microsoft.com/office/drawing/2014/main" id="{F932C8D5-037B-40A8-993C-7DA4BF414936}"/>
              </a:ext>
            </a:extLst>
          </p:cNvPr>
          <p:cNvPicPr>
            <a:picLocks noChangeAspect="1" noChangeArrowheads="1"/>
          </p:cNvPicPr>
          <p:nvPr userDrawn="1"/>
        </p:nvPicPr>
        <p:blipFill rotWithShape="1">
          <a:blip r:embed="rId3" cstate="hqprint">
            <a:extLst>
              <a:ext uri="{28A0092B-C50C-407E-A947-70E740481C1C}">
                <a14:useLocalDpi xmlns:a14="http://schemas.microsoft.com/office/drawing/2010/main"/>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F450EE6-E8E7-4616-8251-F987637743D8}"/>
              </a:ext>
            </a:extLst>
          </p:cNvPr>
          <p:cNvSpPr/>
          <p:nvPr userDrawn="1"/>
        </p:nvSpPr>
        <p:spPr bwMode="auto">
          <a:xfrm rot="10800000">
            <a:off x="-2" y="2870199"/>
            <a:ext cx="12192000" cy="3987800"/>
          </a:xfrm>
          <a:prstGeom prst="rect">
            <a:avLst/>
          </a:prstGeom>
          <a:gradFill>
            <a:gsLst>
              <a:gs pos="33000">
                <a:srgbClr val="000000">
                  <a:alpha val="76000"/>
                </a:srgbClr>
              </a:gs>
              <a:gs pos="0">
                <a:srgbClr val="000000">
                  <a:alpha val="85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a:extLst>
              <a:ext uri="{FF2B5EF4-FFF2-40B4-BE49-F238E27FC236}">
                <a16:creationId xmlns:a16="http://schemas.microsoft.com/office/drawing/2014/main" id="{212B7966-1AAC-47A0-BCD7-8870F9D34ABD}"/>
              </a:ext>
            </a:extLst>
          </p:cNvPr>
          <p:cNvSpPr>
            <a:spLocks noGrp="1"/>
          </p:cNvSpPr>
          <p:nvPr>
            <p:ph type="title"/>
          </p:nvPr>
        </p:nvSpPr>
        <p:spPr>
          <a:xfrm>
            <a:off x="590868" y="3988023"/>
            <a:ext cx="11018520" cy="677108"/>
          </a:xfrm>
        </p:spPr>
        <p:txBody>
          <a:bodyPr vert="horz" wrap="square" lIns="0" tIns="0" rIns="0" bIns="0" rtlCol="0">
            <a:spAutoFit/>
          </a:bodyPr>
          <a:lstStyle>
            <a:lvl1pPr>
              <a:defRPr lang="en-IN" sz="44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2" name="Text Placeholder 5">
            <a:extLst>
              <a:ext uri="{FF2B5EF4-FFF2-40B4-BE49-F238E27FC236}">
                <a16:creationId xmlns:a16="http://schemas.microsoft.com/office/drawing/2014/main" id="{8F36A01F-3B27-45A7-9E71-F63C80D97A95}"/>
              </a:ext>
            </a:extLst>
          </p:cNvPr>
          <p:cNvSpPr>
            <a:spLocks noGrp="1"/>
          </p:cNvSpPr>
          <p:nvPr>
            <p:ph type="body" sz="quarter" idx="12" hasCustomPrompt="1"/>
          </p:nvPr>
        </p:nvSpPr>
        <p:spPr>
          <a:xfrm>
            <a:off x="584200" y="5363621"/>
            <a:ext cx="11025188" cy="430887"/>
          </a:xfrm>
        </p:spPr>
        <p:txBody>
          <a:bodyPr vert="horz" wrap="square" lIns="0" tIns="0" rIns="0" bIns="0" rtlCol="0">
            <a:spAutoFit/>
          </a:bodyPr>
          <a:lstStyle>
            <a:lvl1pPr marL="0" indent="0">
              <a:buNone/>
              <a:defRPr lang="en-US" dirty="0" smtClean="0">
                <a:solidFill>
                  <a:schemeClr val="bg1"/>
                </a:solidFill>
              </a:defRPr>
            </a:lvl1pPr>
            <a:lvl2pPr>
              <a:defRPr lang="en-US" dirty="0" smtClean="0"/>
            </a:lvl2pPr>
            <a:lvl3pPr>
              <a:defRPr lang="en-US" dirty="0" smtClean="0"/>
            </a:lvl3pPr>
            <a:lvl4pPr>
              <a:defRPr lang="en-US" dirty="0" smtClean="0"/>
            </a:lvl4pPr>
            <a:lvl5pPr>
              <a:defRPr lang="en-IN" dirty="0"/>
            </a:lvl5pPr>
          </a:lstStyle>
          <a:p>
            <a:r>
              <a:rPr lang="en-US" sz="2800">
                <a:solidFill>
                  <a:schemeClr val="bg1"/>
                </a:solidFill>
              </a:rPr>
              <a:t>Speaker name</a:t>
            </a:r>
          </a:p>
        </p:txBody>
      </p:sp>
      <p:sp>
        <p:nvSpPr>
          <p:cNvPr id="13" name="Text Placeholder 7">
            <a:extLst>
              <a:ext uri="{FF2B5EF4-FFF2-40B4-BE49-F238E27FC236}">
                <a16:creationId xmlns:a16="http://schemas.microsoft.com/office/drawing/2014/main" id="{31368380-82D3-44C9-AAEB-096531242365}"/>
              </a:ext>
            </a:extLst>
          </p:cNvPr>
          <p:cNvSpPr>
            <a:spLocks noGrp="1"/>
          </p:cNvSpPr>
          <p:nvPr>
            <p:ph type="body" sz="quarter" idx="13" hasCustomPrompt="1"/>
          </p:nvPr>
        </p:nvSpPr>
        <p:spPr>
          <a:xfrm>
            <a:off x="584200" y="5908222"/>
            <a:ext cx="11025188" cy="369332"/>
          </a:xfrm>
        </p:spPr>
        <p:txBody>
          <a:bodyPr/>
          <a:lstStyle>
            <a:lvl1pPr>
              <a:defRPr lang="en-IN" sz="2400" kern="1200" spc="0" baseline="0" dirty="0">
                <a:solidFill>
                  <a:schemeClr val="bg1"/>
                </a:solidFill>
                <a:latin typeface="+mn-lt"/>
                <a:ea typeface="+mn-ea"/>
                <a:cs typeface="Segoe UI" panose="020B0502040204020203" pitchFamily="34" charset="0"/>
              </a:defRPr>
            </a:lvl1pPr>
            <a:lvl2pPr>
              <a:defRPr/>
            </a:lvl2pPr>
            <a:lvl3pPr>
              <a:defRPr/>
            </a:lvl3pPr>
            <a:lvl4pPr>
              <a:defRPr/>
            </a:lvl4pPr>
            <a:lvl5pPr>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Date</a:t>
            </a:r>
          </a:p>
        </p:txBody>
      </p:sp>
    </p:spTree>
    <p:extLst>
      <p:ext uri="{BB962C8B-B14F-4D97-AF65-F5344CB8AC3E}">
        <p14:creationId xmlns:p14="http://schemas.microsoft.com/office/powerpoint/2010/main" val="166706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9737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834606506"/>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8109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810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80022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906172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09915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3360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theme" Target="../theme/theme2.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8.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image" Target="../media/image7.emf"/><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965538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27606458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38.png"/><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microsoft.com/office/2011/relationships/webextension" Target="../webextensions/webextension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22.svg"/><Relationship Id="rId3" Type="http://schemas.openxmlformats.org/officeDocument/2006/relationships/image" Target="../media/image40.png"/><Relationship Id="rId21" Type="http://schemas.openxmlformats.org/officeDocument/2006/relationships/image" Target="../media/image51.png"/><Relationship Id="rId7" Type="http://schemas.openxmlformats.org/officeDocument/2006/relationships/image" Target="../media/image42.svg"/><Relationship Id="rId12" Type="http://schemas.openxmlformats.org/officeDocument/2006/relationships/image" Target="../media/image47.emf"/><Relationship Id="rId17" Type="http://schemas.openxmlformats.org/officeDocument/2006/relationships/image" Target="../media/image21.png"/><Relationship Id="rId2" Type="http://schemas.openxmlformats.org/officeDocument/2006/relationships/notesSlide" Target="../notesSlides/notesSlide11.xml"/><Relationship Id="rId16" Type="http://schemas.openxmlformats.org/officeDocument/2006/relationships/image" Target="../media/image20.svg"/><Relationship Id="rId20" Type="http://schemas.openxmlformats.org/officeDocument/2006/relationships/image" Target="../media/image23.png"/><Relationship Id="rId1" Type="http://schemas.openxmlformats.org/officeDocument/2006/relationships/slideLayout" Target="../slideLayouts/slideLayout32.xml"/><Relationship Id="rId6" Type="http://schemas.openxmlformats.org/officeDocument/2006/relationships/image" Target="../media/image41.png"/><Relationship Id="rId11" Type="http://schemas.openxmlformats.org/officeDocument/2006/relationships/image" Target="../media/image46.svg"/><Relationship Id="rId24" Type="http://schemas.openxmlformats.org/officeDocument/2006/relationships/image" Target="../media/image26.svg"/><Relationship Id="rId5" Type="http://schemas.openxmlformats.org/officeDocument/2006/relationships/image" Target="../media/image18.svg"/><Relationship Id="rId15" Type="http://schemas.openxmlformats.org/officeDocument/2006/relationships/image" Target="../media/image19.png"/><Relationship Id="rId23" Type="http://schemas.openxmlformats.org/officeDocument/2006/relationships/image" Target="../media/image25.png"/><Relationship Id="rId10" Type="http://schemas.openxmlformats.org/officeDocument/2006/relationships/image" Target="../media/image45.png"/><Relationship Id="rId19" Type="http://schemas.openxmlformats.org/officeDocument/2006/relationships/image" Target="../media/image50.png"/><Relationship Id="rId4" Type="http://schemas.openxmlformats.org/officeDocument/2006/relationships/image" Target="../media/image17.png"/><Relationship Id="rId9" Type="http://schemas.openxmlformats.org/officeDocument/2006/relationships/image" Target="../media/image44.svg"/><Relationship Id="rId14" Type="http://schemas.openxmlformats.org/officeDocument/2006/relationships/image" Target="../media/image49.svg"/><Relationship Id="rId22" Type="http://schemas.openxmlformats.org/officeDocument/2006/relationships/image" Target="../media/image52.sv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6.sv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ieee8023/covid-chestxray-dataset" TargetMode="External"/><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kaggle.com/muhammadmasdar/pneumonia-virus-vs-pneumonia-bacteria/dat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BC659E85-DC90-44FD-88F0-B58F6110C347}"/>
              </a:ext>
            </a:extLst>
          </p:cNvPr>
          <p:cNvPicPr>
            <a:picLocks noChangeAspect="1"/>
          </p:cNvPicPr>
          <p:nvPr/>
        </p:nvPicPr>
        <p:blipFill rotWithShape="1">
          <a:blip r:embed="rId2">
            <a:extLst>
              <a:ext uri="{28A0092B-C50C-407E-A947-70E740481C1C}">
                <a14:useLocalDpi xmlns:a14="http://schemas.microsoft.com/office/drawing/2010/main" val="0"/>
              </a:ext>
            </a:extLst>
          </a:blip>
          <a:srcRect l="16000" r="1" b="1"/>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901E51EF-1702-4B6F-8DA5-7DC66887B30C}"/>
              </a:ext>
            </a:extLst>
          </p:cNvPr>
          <p:cNvSpPr txBox="1"/>
          <p:nvPr/>
        </p:nvSpPr>
        <p:spPr>
          <a:xfrm>
            <a:off x="403122" y="2521974"/>
            <a:ext cx="4675239" cy="1661993"/>
          </a:xfrm>
          <a:prstGeom prst="rect">
            <a:avLst/>
          </a:prstGeom>
          <a:noFill/>
        </p:spPr>
        <p:txBody>
          <a:bodyPr wrap="square" lIns="0" tIns="0" rIns="0" bIns="0" rtlCol="0">
            <a:spAutoFit/>
          </a:bodyPr>
          <a:lstStyle/>
          <a:p>
            <a:pPr algn="l"/>
            <a:r>
              <a:rPr lang="en-US" sz="3600" b="1" dirty="0">
                <a:solidFill>
                  <a:schemeClr val="bg1"/>
                </a:solidFill>
              </a:rPr>
              <a:t>Covid-19 Diagnosis using Azure Machine Learning</a:t>
            </a:r>
          </a:p>
        </p:txBody>
      </p:sp>
      <p:sp>
        <p:nvSpPr>
          <p:cNvPr id="5" name="TextBox 4">
            <a:extLst>
              <a:ext uri="{FF2B5EF4-FFF2-40B4-BE49-F238E27FC236}">
                <a16:creationId xmlns:a16="http://schemas.microsoft.com/office/drawing/2014/main" id="{5C288455-1722-445E-98DF-FCF7CE67FB78}"/>
              </a:ext>
            </a:extLst>
          </p:cNvPr>
          <p:cNvSpPr txBox="1"/>
          <p:nvPr/>
        </p:nvSpPr>
        <p:spPr>
          <a:xfrm>
            <a:off x="441960" y="5237480"/>
            <a:ext cx="4312920" cy="923330"/>
          </a:xfrm>
          <a:prstGeom prst="rect">
            <a:avLst/>
          </a:prstGeom>
          <a:noFill/>
        </p:spPr>
        <p:txBody>
          <a:bodyPr wrap="square" lIns="0" tIns="0" rIns="0" bIns="0" rtlCol="0">
            <a:spAutoFit/>
          </a:bodyPr>
          <a:lstStyle/>
          <a:p>
            <a:pPr algn="l"/>
            <a:r>
              <a:rPr lang="en-US" sz="2000" dirty="0">
                <a:solidFill>
                  <a:schemeClr val="bg1"/>
                </a:solidFill>
              </a:rPr>
              <a:t>Dhanshri More</a:t>
            </a:r>
          </a:p>
          <a:p>
            <a:pPr algn="l"/>
            <a:r>
              <a:rPr lang="en-US" sz="2000">
                <a:solidFill>
                  <a:schemeClr val="bg1"/>
                </a:solidFill>
              </a:rPr>
              <a:t>Principal Cloud </a:t>
            </a:r>
            <a:r>
              <a:rPr lang="en-US" sz="2000" dirty="0">
                <a:solidFill>
                  <a:schemeClr val="bg1"/>
                </a:solidFill>
              </a:rPr>
              <a:t>Solution Architect- Data and AI</a:t>
            </a:r>
          </a:p>
        </p:txBody>
      </p:sp>
    </p:spTree>
    <p:extLst>
      <p:ext uri="{BB962C8B-B14F-4D97-AF65-F5344CB8AC3E}">
        <p14:creationId xmlns:p14="http://schemas.microsoft.com/office/powerpoint/2010/main" val="376807614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F7B0E5D-1BBB-4B20-9BB0-F64381D9FAA0}"/>
              </a:ext>
            </a:extLst>
          </p:cNvPr>
          <p:cNvSpPr txBox="1">
            <a:spLocks/>
          </p:cNvSpPr>
          <p:nvPr/>
        </p:nvSpPr>
        <p:spPr>
          <a:xfrm>
            <a:off x="-10109" y="335396"/>
            <a:ext cx="12192000" cy="492443"/>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Segoe UI Semibold"/>
              </a:rPr>
              <a:t>CNN Model Performance Metrics</a:t>
            </a:r>
            <a:endParaRPr kumimoji="0" lang="en-US" sz="2800" b="0" i="0" u="none" strike="noStrike" kern="1200" cap="none" spc="0" normalizeH="0" baseline="0" noProof="0" dirty="0">
              <a:ln w="3175">
                <a:noFill/>
              </a:ln>
              <a:solidFill>
                <a:prstClr val="white"/>
              </a:solidFill>
              <a:effectLst/>
              <a:uLnTx/>
              <a:uFillTx/>
              <a:latin typeface="Segoe UI Semibold"/>
              <a:ea typeface="+mn-ea"/>
              <a:cs typeface="Segoe UI" pitchFamily="34" charset="0"/>
            </a:endParaRPr>
          </a:p>
        </p:txBody>
      </p:sp>
      <p:sp>
        <p:nvSpPr>
          <p:cNvPr id="39" name="Text Placeholder 3">
            <a:extLst>
              <a:ext uri="{FF2B5EF4-FFF2-40B4-BE49-F238E27FC236}">
                <a16:creationId xmlns:a16="http://schemas.microsoft.com/office/drawing/2014/main" id="{18A42567-8818-4683-901D-AB060661A5E8}"/>
              </a:ext>
            </a:extLst>
          </p:cNvPr>
          <p:cNvSpPr txBox="1">
            <a:spLocks/>
          </p:cNvSpPr>
          <p:nvPr/>
        </p:nvSpPr>
        <p:spPr>
          <a:xfrm>
            <a:off x="385024" y="1445220"/>
            <a:ext cx="6153428" cy="4722894"/>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2000" b="0" i="0" dirty="0">
                <a:solidFill>
                  <a:schemeClr val="bg1"/>
                </a:solidFill>
                <a:effectLst/>
                <a:latin typeface="-apple-system"/>
              </a:rPr>
              <a:t>Convolutional Neural Network with Transfer Learning </a:t>
            </a:r>
          </a:p>
          <a:p>
            <a:pPr>
              <a:defRPr/>
            </a:pPr>
            <a:r>
              <a:rPr lang="en-US" sz="2000" dirty="0">
                <a:solidFill>
                  <a:schemeClr val="bg1"/>
                </a:solidFill>
                <a:latin typeface="-apple-system"/>
              </a:rPr>
              <a:t>Test Accuracy = 85.54%</a:t>
            </a: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US" sz="2000" dirty="0">
              <a:solidFill>
                <a:schemeClr val="bg1"/>
              </a:solidFill>
              <a:latin typeface="-apple-system"/>
            </a:endParaRP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US" sz="2000" b="0" i="0" dirty="0">
              <a:solidFill>
                <a:schemeClr val="bg1"/>
              </a:solidFill>
              <a:effectLst/>
              <a:latin typeface="-apple-system"/>
            </a:endParaRPr>
          </a:p>
        </p:txBody>
      </p:sp>
      <p:graphicFrame>
        <p:nvGraphicFramePr>
          <p:cNvPr id="5" name="Object 4">
            <a:extLst>
              <a:ext uri="{FF2B5EF4-FFF2-40B4-BE49-F238E27FC236}">
                <a16:creationId xmlns:a16="http://schemas.microsoft.com/office/drawing/2014/main" id="{818208BF-EE18-497B-A3DD-BA31E5D5BF0F}"/>
              </a:ext>
            </a:extLst>
          </p:cNvPr>
          <p:cNvGraphicFramePr>
            <a:graphicFrameLocks noChangeAspect="1"/>
          </p:cNvGraphicFramePr>
          <p:nvPr>
            <p:extLst>
              <p:ext uri="{D42A27DB-BD31-4B8C-83A1-F6EECF244321}">
                <p14:modId xmlns:p14="http://schemas.microsoft.com/office/powerpoint/2010/main" val="3416344603"/>
              </p:ext>
            </p:extLst>
          </p:nvPr>
        </p:nvGraphicFramePr>
        <p:xfrm>
          <a:off x="385024" y="2205575"/>
          <a:ext cx="5943600" cy="1866900"/>
        </p:xfrm>
        <a:graphic>
          <a:graphicData uri="http://schemas.openxmlformats.org/presentationml/2006/ole">
            <mc:AlternateContent xmlns:mc="http://schemas.openxmlformats.org/markup-compatibility/2006">
              <mc:Choice xmlns:v="urn:schemas-microsoft-com:vml" Requires="v">
                <p:oleObj name="Document" r:id="rId3" imgW="5943600" imgH="1866399" progId="Word.Document.12">
                  <p:embed/>
                </p:oleObj>
              </mc:Choice>
              <mc:Fallback>
                <p:oleObj name="Document" r:id="rId3" imgW="5943600" imgH="1866399" progId="Word.Document.12">
                  <p:embed/>
                  <p:pic>
                    <p:nvPicPr>
                      <p:cNvPr id="5" name="Object 4">
                        <a:extLst>
                          <a:ext uri="{FF2B5EF4-FFF2-40B4-BE49-F238E27FC236}">
                            <a16:creationId xmlns:a16="http://schemas.microsoft.com/office/drawing/2014/main" id="{818208BF-EE18-497B-A3DD-BA31E5D5BF0F}"/>
                          </a:ext>
                        </a:extLst>
                      </p:cNvPr>
                      <p:cNvPicPr/>
                      <p:nvPr/>
                    </p:nvPicPr>
                    <p:blipFill>
                      <a:blip r:embed="rId4"/>
                      <a:stretch>
                        <a:fillRect/>
                      </a:stretch>
                    </p:blipFill>
                    <p:spPr>
                      <a:xfrm>
                        <a:off x="385024" y="2205575"/>
                        <a:ext cx="5943600" cy="1866900"/>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74F98500-248B-40CD-AAB1-D612F4FC4470}"/>
              </a:ext>
            </a:extLst>
          </p:cNvPr>
          <p:cNvPicPr>
            <a:picLocks noChangeAspect="1"/>
          </p:cNvPicPr>
          <p:nvPr/>
        </p:nvPicPr>
        <p:blipFill>
          <a:blip r:embed="rId5"/>
          <a:stretch>
            <a:fillRect/>
          </a:stretch>
        </p:blipFill>
        <p:spPr>
          <a:xfrm>
            <a:off x="6833549" y="1411129"/>
            <a:ext cx="5037092" cy="4035742"/>
          </a:xfrm>
          <a:prstGeom prst="rect">
            <a:avLst/>
          </a:prstGeom>
        </p:spPr>
      </p:pic>
      <p:graphicFrame>
        <p:nvGraphicFramePr>
          <p:cNvPr id="2" name="Table 2">
            <a:extLst>
              <a:ext uri="{FF2B5EF4-FFF2-40B4-BE49-F238E27FC236}">
                <a16:creationId xmlns:a16="http://schemas.microsoft.com/office/drawing/2014/main" id="{3D78F9B6-BFED-4673-8B0E-DB4D8F045BE2}"/>
              </a:ext>
            </a:extLst>
          </p:cNvPr>
          <p:cNvGraphicFramePr>
            <a:graphicFrameLocks noGrp="1"/>
          </p:cNvGraphicFramePr>
          <p:nvPr>
            <p:extLst>
              <p:ext uri="{D42A27DB-BD31-4B8C-83A1-F6EECF244321}">
                <p14:modId xmlns:p14="http://schemas.microsoft.com/office/powerpoint/2010/main" val="4207205713"/>
              </p:ext>
            </p:extLst>
          </p:nvPr>
        </p:nvGraphicFramePr>
        <p:xfrm>
          <a:off x="385024" y="4429414"/>
          <a:ext cx="5943600" cy="1925320"/>
        </p:xfrm>
        <a:graphic>
          <a:graphicData uri="http://schemas.openxmlformats.org/drawingml/2006/table">
            <a:tbl>
              <a:tblPr firstRow="1" bandRow="1">
                <a:tableStyleId>{5940675A-B579-460E-94D1-54222C63F5DA}</a:tableStyleId>
              </a:tblPr>
              <a:tblGrid>
                <a:gridCol w="2428842">
                  <a:extLst>
                    <a:ext uri="{9D8B030D-6E8A-4147-A177-3AD203B41FA5}">
                      <a16:colId xmlns:a16="http://schemas.microsoft.com/office/drawing/2014/main" val="217386870"/>
                    </a:ext>
                  </a:extLst>
                </a:gridCol>
                <a:gridCol w="3514758">
                  <a:extLst>
                    <a:ext uri="{9D8B030D-6E8A-4147-A177-3AD203B41FA5}">
                      <a16:colId xmlns:a16="http://schemas.microsoft.com/office/drawing/2014/main" val="2631740006"/>
                    </a:ext>
                  </a:extLst>
                </a:gridCol>
              </a:tblGrid>
              <a:tr h="370840">
                <a:tc>
                  <a:txBody>
                    <a:bodyPr/>
                    <a:lstStyle/>
                    <a:p>
                      <a:r>
                        <a:rPr lang="en-US" sz="1800" dirty="0">
                          <a:solidFill>
                            <a:schemeClr val="tx1"/>
                          </a:solidFill>
                          <a:latin typeface="-apple-system"/>
                        </a:rPr>
                        <a:t>Compute</a:t>
                      </a:r>
                      <a:endParaRPr lang="en-US" dirty="0">
                        <a:solidFill>
                          <a:schemeClr val="tx1"/>
                        </a:solidFill>
                      </a:endParaRPr>
                    </a:p>
                  </a:txBody>
                  <a:tcPr>
                    <a:solidFill>
                      <a:schemeClr val="bg1"/>
                    </a:solidFill>
                  </a:tcPr>
                </a:tc>
                <a:tc>
                  <a:txBody>
                    <a:bodyPr/>
                    <a:lstStyle/>
                    <a:p>
                      <a:r>
                        <a:rPr lang="en-US" sz="1800" dirty="0">
                          <a:solidFill>
                            <a:schemeClr val="tx1"/>
                          </a:solidFill>
                          <a:latin typeface="-apple-system"/>
                        </a:rPr>
                        <a:t>NC6s_v2: powered by NVIDIA Tesla P100 GPUs </a:t>
                      </a:r>
                      <a:endParaRPr lang="en-US" dirty="0">
                        <a:solidFill>
                          <a:schemeClr val="tx1"/>
                        </a:solidFill>
                      </a:endParaRPr>
                    </a:p>
                  </a:txBody>
                  <a:tcPr>
                    <a:solidFill>
                      <a:schemeClr val="bg1"/>
                    </a:solidFill>
                  </a:tcPr>
                </a:tc>
                <a:extLst>
                  <a:ext uri="{0D108BD9-81ED-4DB2-BD59-A6C34878D82A}">
                    <a16:rowId xmlns:a16="http://schemas.microsoft.com/office/drawing/2014/main" val="700608722"/>
                  </a:ext>
                </a:extLst>
              </a:tr>
              <a:tr h="370840">
                <a:tc>
                  <a:txBody>
                    <a:bodyPr/>
                    <a:lstStyle/>
                    <a:p>
                      <a:r>
                        <a:rPr lang="en-US" sz="1800" dirty="0">
                          <a:solidFill>
                            <a:schemeClr val="tx1"/>
                          </a:solidFill>
                          <a:latin typeface="-apple-system"/>
                        </a:rPr>
                        <a:t>Model Iteration </a:t>
                      </a:r>
                      <a:endParaRPr lang="en-US" dirty="0">
                        <a:solidFill>
                          <a:schemeClr val="tx1"/>
                        </a:solidFill>
                      </a:endParaRPr>
                    </a:p>
                  </a:txBody>
                  <a:tcPr>
                    <a:solidFill>
                      <a:schemeClr val="bg1"/>
                    </a:solidFill>
                  </a:tcPr>
                </a:tc>
                <a:tc>
                  <a:txBody>
                    <a:bodyPr/>
                    <a:lstStyle/>
                    <a:p>
                      <a:r>
                        <a:rPr lang="en-US" sz="1800" dirty="0">
                          <a:solidFill>
                            <a:schemeClr val="tx1"/>
                          </a:solidFill>
                          <a:latin typeface="-apple-system"/>
                        </a:rPr>
                        <a:t>Hyperparameter tuning with random sampling, 10-20 model iteration</a:t>
                      </a:r>
                      <a:endParaRPr lang="en-US" dirty="0">
                        <a:solidFill>
                          <a:schemeClr val="tx1"/>
                        </a:solidFill>
                      </a:endParaRPr>
                    </a:p>
                  </a:txBody>
                  <a:tcPr>
                    <a:solidFill>
                      <a:schemeClr val="bg1"/>
                    </a:solidFill>
                  </a:tcPr>
                </a:tc>
                <a:extLst>
                  <a:ext uri="{0D108BD9-81ED-4DB2-BD59-A6C34878D82A}">
                    <a16:rowId xmlns:a16="http://schemas.microsoft.com/office/drawing/2014/main" val="2323256956"/>
                  </a:ext>
                </a:extLst>
              </a:tr>
              <a:tr h="370840">
                <a:tc>
                  <a:txBody>
                    <a:bodyPr/>
                    <a:lstStyle/>
                    <a:p>
                      <a:r>
                        <a:rPr lang="en-US" sz="1800" dirty="0">
                          <a:solidFill>
                            <a:schemeClr val="tx1"/>
                          </a:solidFill>
                          <a:latin typeface="-apple-system"/>
                        </a:rPr>
                        <a:t>Time to train per model</a:t>
                      </a:r>
                      <a:endParaRPr lang="en-US" dirty="0">
                        <a:solidFill>
                          <a:schemeClr val="tx1"/>
                        </a:solidFill>
                      </a:endParaRPr>
                    </a:p>
                  </a:txBody>
                  <a:tcPr>
                    <a:solidFill>
                      <a:schemeClr val="bg1"/>
                    </a:solidFill>
                  </a:tcPr>
                </a:tc>
                <a:tc>
                  <a:txBody>
                    <a:bodyPr/>
                    <a:lstStyle/>
                    <a:p>
                      <a:r>
                        <a:rPr lang="en-US" dirty="0">
                          <a:solidFill>
                            <a:schemeClr val="tx1"/>
                          </a:solidFill>
                        </a:rPr>
                        <a:t>5-10 min per model</a:t>
                      </a:r>
                    </a:p>
                  </a:txBody>
                  <a:tcPr>
                    <a:solidFill>
                      <a:schemeClr val="bg1"/>
                    </a:solidFill>
                  </a:tcPr>
                </a:tc>
                <a:extLst>
                  <a:ext uri="{0D108BD9-81ED-4DB2-BD59-A6C34878D82A}">
                    <a16:rowId xmlns:a16="http://schemas.microsoft.com/office/drawing/2014/main" val="1296625389"/>
                  </a:ext>
                </a:extLst>
              </a:tr>
            </a:tbl>
          </a:graphicData>
        </a:graphic>
      </p:graphicFrame>
    </p:spTree>
    <p:extLst>
      <p:ext uri="{BB962C8B-B14F-4D97-AF65-F5344CB8AC3E}">
        <p14:creationId xmlns:p14="http://schemas.microsoft.com/office/powerpoint/2010/main" val="3379288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5" name="Add-in 4" title="Power BI Tiles">
                <a:extLst>
                  <a:ext uri="{FF2B5EF4-FFF2-40B4-BE49-F238E27FC236}">
                    <a16:creationId xmlns:a16="http://schemas.microsoft.com/office/drawing/2014/main" id="{F3A0ABBF-ACE9-46DB-81FD-9B579659895B}"/>
                  </a:ext>
                </a:extLst>
              </p:cNvPr>
              <p:cNvGraphicFramePr>
                <a:graphicFrameLocks noGrp="1"/>
              </p:cNvGraphicFramePr>
              <p:nvPr>
                <p:extLst>
                  <p:ext uri="{D42A27DB-BD31-4B8C-83A1-F6EECF244321}">
                    <p14:modId xmlns:p14="http://schemas.microsoft.com/office/powerpoint/2010/main" val="744110353"/>
                  </p:ext>
                </p:extLst>
              </p:nvPr>
            </p:nvGraphicFramePr>
            <p:xfrm>
              <a:off x="820271" y="295835"/>
              <a:ext cx="10434917" cy="642097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5" name="Add-in 4" title="Power BI Tiles">
                <a:extLst>
                  <a:ext uri="{FF2B5EF4-FFF2-40B4-BE49-F238E27FC236}">
                    <a16:creationId xmlns:a16="http://schemas.microsoft.com/office/drawing/2014/main" id="{F3A0ABBF-ACE9-46DB-81FD-9B579659895B}"/>
                  </a:ext>
                </a:extLst>
              </p:cNvPr>
              <p:cNvPicPr>
                <a:picLocks noGrp="1" noRot="1" noChangeAspect="1" noMove="1" noResize="1" noEditPoints="1" noAdjustHandles="1" noChangeArrowheads="1" noChangeShapeType="1"/>
              </p:cNvPicPr>
              <p:nvPr/>
            </p:nvPicPr>
            <p:blipFill>
              <a:blip r:embed="rId3"/>
              <a:stretch>
                <a:fillRect/>
              </a:stretch>
            </p:blipFill>
            <p:spPr>
              <a:xfrm>
                <a:off x="820271" y="295835"/>
                <a:ext cx="10434917" cy="6420971"/>
              </a:xfrm>
              <a:prstGeom prst="rect">
                <a:avLst/>
              </a:prstGeom>
            </p:spPr>
          </p:pic>
        </mc:Fallback>
      </mc:AlternateContent>
    </p:spTree>
    <p:extLst>
      <p:ext uri="{BB962C8B-B14F-4D97-AF65-F5344CB8AC3E}">
        <p14:creationId xmlns:p14="http://schemas.microsoft.com/office/powerpoint/2010/main" val="34000831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F7B0E5D-1BBB-4B20-9BB0-F64381D9FAA0}"/>
              </a:ext>
            </a:extLst>
          </p:cNvPr>
          <p:cNvSpPr txBox="1">
            <a:spLocks/>
          </p:cNvSpPr>
          <p:nvPr/>
        </p:nvSpPr>
        <p:spPr>
          <a:xfrm>
            <a:off x="-10109" y="335396"/>
            <a:ext cx="12192000" cy="492443"/>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prstClr val="white"/>
                </a:solidFill>
                <a:effectLst/>
                <a:uLnTx/>
                <a:uFillTx/>
                <a:latin typeface="Segoe UI Semibold"/>
                <a:ea typeface="+mn-ea"/>
                <a:cs typeface="Segoe UI" pitchFamily="34" charset="0"/>
              </a:rPr>
              <a:t>Future Direction</a:t>
            </a:r>
          </a:p>
        </p:txBody>
      </p:sp>
      <p:sp>
        <p:nvSpPr>
          <p:cNvPr id="39" name="Text Placeholder 3">
            <a:extLst>
              <a:ext uri="{FF2B5EF4-FFF2-40B4-BE49-F238E27FC236}">
                <a16:creationId xmlns:a16="http://schemas.microsoft.com/office/drawing/2014/main" id="{18A42567-8818-4683-901D-AB060661A5E8}"/>
              </a:ext>
            </a:extLst>
          </p:cNvPr>
          <p:cNvSpPr txBox="1">
            <a:spLocks/>
          </p:cNvSpPr>
          <p:nvPr/>
        </p:nvSpPr>
        <p:spPr>
          <a:xfrm>
            <a:off x="385023" y="1445220"/>
            <a:ext cx="11108771" cy="4722894"/>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400" dirty="0">
                <a:solidFill>
                  <a:schemeClr val="bg1"/>
                </a:solidFill>
                <a:latin typeface="-apple-system"/>
              </a:rPr>
              <a:t>Explore Responsible AI</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400" b="0" i="0" dirty="0">
                <a:solidFill>
                  <a:schemeClr val="bg1"/>
                </a:solidFill>
                <a:effectLst/>
                <a:latin typeface="-apple-system"/>
              </a:rPr>
              <a:t>Extend with Azure Search and cog</a:t>
            </a:r>
            <a:r>
              <a:rPr lang="en-US" sz="2400" dirty="0">
                <a:solidFill>
                  <a:schemeClr val="bg1"/>
                </a:solidFill>
                <a:latin typeface="-apple-system"/>
              </a:rPr>
              <a:t>nitive Services</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400" b="0" i="0" dirty="0">
                <a:solidFill>
                  <a:schemeClr val="bg1"/>
                </a:solidFill>
                <a:effectLst/>
                <a:latin typeface="-apple-system"/>
              </a:rPr>
              <a:t>Demog</a:t>
            </a:r>
            <a:r>
              <a:rPr lang="en-US" sz="2400" dirty="0">
                <a:solidFill>
                  <a:schemeClr val="bg1"/>
                </a:solidFill>
                <a:latin typeface="-apple-system"/>
              </a:rPr>
              <a:t>raphic analysis</a:t>
            </a:r>
            <a:endParaRPr lang="en-US" sz="2400" b="0" i="0" dirty="0">
              <a:solidFill>
                <a:schemeClr val="bg1"/>
              </a:solidFill>
              <a:effectLst/>
              <a:latin typeface="-apple-system"/>
            </a:endParaRPr>
          </a:p>
        </p:txBody>
      </p:sp>
    </p:spTree>
    <p:extLst>
      <p:ext uri="{BB962C8B-B14F-4D97-AF65-F5344CB8AC3E}">
        <p14:creationId xmlns:p14="http://schemas.microsoft.com/office/powerpoint/2010/main" val="39755411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625A4D0-D8A0-4224-B95A-C122861FB74D}"/>
              </a:ext>
            </a:extLst>
          </p:cNvPr>
          <p:cNvSpPr txBox="1"/>
          <p:nvPr/>
        </p:nvSpPr>
        <p:spPr>
          <a:xfrm>
            <a:off x="0" y="-61234"/>
            <a:ext cx="12191999" cy="1003352"/>
          </a:xfrm>
          <a:prstGeom prst="rect">
            <a:avLst/>
          </a:prstGeom>
          <a:noFill/>
        </p:spPr>
        <p:txBody>
          <a:bodyPr wrap="square" lIns="182880" tIns="146304" rIns="182880" bIns="146304" rtlCol="0" anchor="t">
            <a:noAutofit/>
          </a:bodyPr>
          <a:lstStyle/>
          <a:p>
            <a:pPr marL="0" marR="0" lvl="0" indent="0" algn="ctr" defTabSz="914400" rtl="0" eaLnBrk="1" fontAlgn="auto" latinLnBrk="0" hangingPunct="1">
              <a:lnSpc>
                <a:spcPct val="100000"/>
              </a:lnSpc>
              <a:spcBef>
                <a:spcPts val="1200"/>
              </a:spcBef>
              <a:spcAft>
                <a:spcPts val="12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Future direction</a:t>
            </a:r>
            <a:br>
              <a:rPr kumimoji="0" lang="en-US" sz="3200" b="0" i="0" u="none" strike="noStrike" kern="1200" cap="none" spc="0" normalizeH="0" baseline="0" noProof="0" dirty="0">
                <a:ln w="3175">
                  <a:noFill/>
                </a:ln>
                <a:solidFill>
                  <a:prstClr val="white"/>
                </a:solidFill>
                <a:effectLst/>
                <a:uLnTx/>
                <a:uFillTx/>
                <a:latin typeface="Segoe UI Semibold"/>
                <a:ea typeface="+mn-ea"/>
                <a:cs typeface="Segoe UI" pitchFamily="34" charset="0"/>
              </a:rPr>
            </a:br>
            <a:endParaRPr kumimoji="0" lang="en-US" sz="1800" b="0" i="0" u="none" strike="noStrike" kern="1200" cap="none" spc="0" normalizeH="0" baseline="0" noProof="0" dirty="0">
              <a:ln>
                <a:noFill/>
              </a:ln>
              <a:solidFill>
                <a:prstClr val="white"/>
              </a:solidFill>
              <a:effectLst/>
              <a:uLnTx/>
              <a:uFillTx/>
              <a:latin typeface="Segoe UI"/>
              <a:ea typeface="+mn-ea"/>
              <a:cs typeface="Segoe UI"/>
            </a:endParaRPr>
          </a:p>
        </p:txBody>
      </p:sp>
      <p:grpSp>
        <p:nvGrpSpPr>
          <p:cNvPr id="168" name="Group 167">
            <a:extLst>
              <a:ext uri="{FF2B5EF4-FFF2-40B4-BE49-F238E27FC236}">
                <a16:creationId xmlns:a16="http://schemas.microsoft.com/office/drawing/2014/main" id="{CABB86BF-DD74-4318-8B95-5722AE9D8BAB}"/>
              </a:ext>
            </a:extLst>
          </p:cNvPr>
          <p:cNvGrpSpPr/>
          <p:nvPr/>
        </p:nvGrpSpPr>
        <p:grpSpPr>
          <a:xfrm>
            <a:off x="6045841" y="1477940"/>
            <a:ext cx="1419743" cy="1106136"/>
            <a:chOff x="4110591" y="2060502"/>
            <a:chExt cx="1419743" cy="1106136"/>
          </a:xfrm>
        </p:grpSpPr>
        <p:sp>
          <p:nvSpPr>
            <p:cNvPr id="2" name="TextBox 1">
              <a:extLst>
                <a:ext uri="{FF2B5EF4-FFF2-40B4-BE49-F238E27FC236}">
                  <a16:creationId xmlns:a16="http://schemas.microsoft.com/office/drawing/2014/main" id="{7A5C854D-1EA7-400F-B5BF-5F835470305F}"/>
                </a:ext>
              </a:extLst>
            </p:cNvPr>
            <p:cNvSpPr txBox="1"/>
            <p:nvPr/>
          </p:nvSpPr>
          <p:spPr>
            <a:xfrm>
              <a:off x="4110591" y="2580324"/>
              <a:ext cx="1419743"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Azure Cognitive Search</a:t>
              </a:r>
            </a:p>
          </p:txBody>
        </p:sp>
        <p:pic>
          <p:nvPicPr>
            <p:cNvPr id="72" name="Picture 6" descr="See the source image">
              <a:extLst>
                <a:ext uri="{FF2B5EF4-FFF2-40B4-BE49-F238E27FC236}">
                  <a16:creationId xmlns:a16="http://schemas.microsoft.com/office/drawing/2014/main" id="{03F66B9F-DFBC-4D3C-95E2-F42F2FD06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591" y="2060502"/>
              <a:ext cx="1345570" cy="706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7651C145-74C1-413B-87E2-40CCF8AA77CC}"/>
              </a:ext>
            </a:extLst>
          </p:cNvPr>
          <p:cNvGrpSpPr/>
          <p:nvPr/>
        </p:nvGrpSpPr>
        <p:grpSpPr>
          <a:xfrm>
            <a:off x="4951704" y="1099265"/>
            <a:ext cx="3469811" cy="3750563"/>
            <a:chOff x="5089490" y="1099266"/>
            <a:chExt cx="3469811" cy="3609378"/>
          </a:xfrm>
        </p:grpSpPr>
        <p:sp>
          <p:nvSpPr>
            <p:cNvPr id="33818" name="Rectangle 33817">
              <a:extLst>
                <a:ext uri="{FF2B5EF4-FFF2-40B4-BE49-F238E27FC236}">
                  <a16:creationId xmlns:a16="http://schemas.microsoft.com/office/drawing/2014/main" id="{D7BD2C26-1B5D-4818-BEC1-21155F54DF18}"/>
                </a:ext>
              </a:extLst>
            </p:cNvPr>
            <p:cNvSpPr/>
            <p:nvPr/>
          </p:nvSpPr>
          <p:spPr bwMode="auto">
            <a:xfrm>
              <a:off x="5422324" y="1435264"/>
              <a:ext cx="2784686" cy="3273380"/>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AF28CE28-0813-47E2-B812-36EB6CF86AB5}"/>
                </a:ext>
              </a:extLst>
            </p:cNvPr>
            <p:cNvSpPr/>
            <p:nvPr/>
          </p:nvSpPr>
          <p:spPr bwMode="auto">
            <a:xfrm>
              <a:off x="5089490" y="1099266"/>
              <a:ext cx="3469811" cy="31712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Classify &amp; Encode</a:t>
              </a:r>
            </a:p>
          </p:txBody>
        </p:sp>
      </p:grpSp>
      <p:grpSp>
        <p:nvGrpSpPr>
          <p:cNvPr id="119" name="Group 118">
            <a:extLst>
              <a:ext uri="{FF2B5EF4-FFF2-40B4-BE49-F238E27FC236}">
                <a16:creationId xmlns:a16="http://schemas.microsoft.com/office/drawing/2014/main" id="{3295E9E4-86D2-4069-A337-39EE3444502A}"/>
              </a:ext>
            </a:extLst>
          </p:cNvPr>
          <p:cNvGrpSpPr/>
          <p:nvPr/>
        </p:nvGrpSpPr>
        <p:grpSpPr>
          <a:xfrm>
            <a:off x="7085647" y="1099266"/>
            <a:ext cx="4929185" cy="3737417"/>
            <a:chOff x="7085647" y="1099266"/>
            <a:chExt cx="4929185" cy="3737417"/>
          </a:xfrm>
        </p:grpSpPr>
        <p:grpSp>
          <p:nvGrpSpPr>
            <p:cNvPr id="176" name="Group 175">
              <a:extLst>
                <a:ext uri="{FF2B5EF4-FFF2-40B4-BE49-F238E27FC236}">
                  <a16:creationId xmlns:a16="http://schemas.microsoft.com/office/drawing/2014/main" id="{0F295936-158C-4F0E-8BAD-37C25348A562}"/>
                </a:ext>
              </a:extLst>
            </p:cNvPr>
            <p:cNvGrpSpPr/>
            <p:nvPr/>
          </p:nvGrpSpPr>
          <p:grpSpPr>
            <a:xfrm>
              <a:off x="10595089" y="2281706"/>
              <a:ext cx="1419743" cy="1252241"/>
              <a:chOff x="10499034" y="2097143"/>
              <a:chExt cx="1419743" cy="1336880"/>
            </a:xfrm>
          </p:grpSpPr>
          <p:pic>
            <p:nvPicPr>
              <p:cNvPr id="33792" name="Graphic 33791" descr="User">
                <a:extLst>
                  <a:ext uri="{FF2B5EF4-FFF2-40B4-BE49-F238E27FC236}">
                    <a16:creationId xmlns:a16="http://schemas.microsoft.com/office/drawing/2014/main" id="{6A3736D2-E028-4760-BC82-2A0D17AC64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69844" y="2097143"/>
                <a:ext cx="914400" cy="914400"/>
              </a:xfrm>
              <a:prstGeom prst="rect">
                <a:avLst/>
              </a:prstGeom>
            </p:spPr>
          </p:pic>
          <p:sp>
            <p:nvSpPr>
              <p:cNvPr id="48" name="TextBox 47">
                <a:extLst>
                  <a:ext uri="{FF2B5EF4-FFF2-40B4-BE49-F238E27FC236}">
                    <a16:creationId xmlns:a16="http://schemas.microsoft.com/office/drawing/2014/main" id="{FD1A57D6-0FDF-46B7-921A-ED2CBEAB9692}"/>
                  </a:ext>
                </a:extLst>
              </p:cNvPr>
              <p:cNvSpPr txBox="1"/>
              <p:nvPr/>
            </p:nvSpPr>
            <p:spPr>
              <a:xfrm>
                <a:off x="10499034" y="2808080"/>
                <a:ext cx="1419743" cy="62594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a:ea typeface="+mn-ea"/>
                    <a:cs typeface="+mn-cs"/>
                  </a:rPr>
                  <a:t>Clinical</a:t>
                </a:r>
                <a:br>
                  <a:rPr kumimoji="0" lang="en-US" sz="1050" b="0" i="0" u="none" strike="noStrike" kern="1200" cap="none" spc="0" normalizeH="0" baseline="0" noProof="0">
                    <a:ln>
                      <a:noFill/>
                    </a:ln>
                    <a:solidFill>
                      <a:prstClr val="white"/>
                    </a:solidFill>
                    <a:effectLst/>
                    <a:uLnTx/>
                    <a:uFillTx/>
                    <a:latin typeface="Segoe UI"/>
                    <a:ea typeface="+mn-ea"/>
                    <a:cs typeface="+mn-cs"/>
                  </a:rPr>
                </a:br>
                <a:r>
                  <a:rPr kumimoji="0" lang="en-US" sz="1050" b="0" i="0" u="none" strike="noStrike" kern="1200" cap="none" spc="0" normalizeH="0" baseline="0" noProof="0">
                    <a:ln>
                      <a:noFill/>
                    </a:ln>
                    <a:solidFill>
                      <a:prstClr val="white"/>
                    </a:solidFill>
                    <a:effectLst/>
                    <a:uLnTx/>
                    <a:uFillTx/>
                    <a:latin typeface="Segoe UI"/>
                    <a:ea typeface="+mn-ea"/>
                    <a:cs typeface="+mn-cs"/>
                  </a:rPr>
                  <a:t>Specialist</a:t>
                </a:r>
              </a:p>
            </p:txBody>
          </p:sp>
        </p:grpSp>
        <p:cxnSp>
          <p:nvCxnSpPr>
            <p:cNvPr id="237" name="Straight Arrow Connector 236">
              <a:extLst>
                <a:ext uri="{FF2B5EF4-FFF2-40B4-BE49-F238E27FC236}">
                  <a16:creationId xmlns:a16="http://schemas.microsoft.com/office/drawing/2014/main" id="{E1C45924-9339-4760-A824-09AD12059F5B}"/>
                </a:ext>
              </a:extLst>
            </p:cNvPr>
            <p:cNvCxnSpPr>
              <a:cxnSpLocks/>
            </p:cNvCxnSpPr>
            <p:nvPr/>
          </p:nvCxnSpPr>
          <p:spPr>
            <a:xfrm flipV="1">
              <a:off x="7141570" y="1876775"/>
              <a:ext cx="2167879" cy="9686"/>
            </a:xfrm>
            <a:prstGeom prst="straightConnector1">
              <a:avLst/>
            </a:prstGeom>
            <a:ln w="12700" cmpd="sng">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408C3857-0815-45D4-99DE-D5024C5B1202}"/>
                </a:ext>
              </a:extLst>
            </p:cNvPr>
            <p:cNvGrpSpPr/>
            <p:nvPr/>
          </p:nvGrpSpPr>
          <p:grpSpPr>
            <a:xfrm>
              <a:off x="7085647" y="1099266"/>
              <a:ext cx="4237452" cy="3737417"/>
              <a:chOff x="7411323" y="1099266"/>
              <a:chExt cx="4237452" cy="3737417"/>
            </a:xfrm>
          </p:grpSpPr>
          <p:sp>
            <p:nvSpPr>
              <p:cNvPr id="162" name="TextBox 161">
                <a:extLst>
                  <a:ext uri="{FF2B5EF4-FFF2-40B4-BE49-F238E27FC236}">
                    <a16:creationId xmlns:a16="http://schemas.microsoft.com/office/drawing/2014/main" id="{2ADA0F00-A9D7-4C72-BAFF-5D830C8E07EB}"/>
                  </a:ext>
                </a:extLst>
              </p:cNvPr>
              <p:cNvSpPr txBox="1"/>
              <p:nvPr/>
            </p:nvSpPr>
            <p:spPr>
              <a:xfrm>
                <a:off x="9382495" y="3089381"/>
                <a:ext cx="1419743" cy="53622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Azure</a:t>
                </a:r>
                <a:br>
                  <a:rPr kumimoji="0" lang="en-US" sz="1000" b="0" i="0" u="none" strike="noStrike" kern="1200" cap="none" spc="0" normalizeH="0" baseline="0" noProof="0">
                    <a:ln>
                      <a:noFill/>
                    </a:ln>
                    <a:solidFill>
                      <a:prstClr val="white"/>
                    </a:solidFill>
                    <a:effectLst/>
                    <a:uLnTx/>
                    <a:uFillTx/>
                    <a:latin typeface="Segoe UI"/>
                    <a:ea typeface="+mn-ea"/>
                    <a:cs typeface="+mn-cs"/>
                  </a:rPr>
                </a:br>
                <a:r>
                  <a:rPr kumimoji="0" lang="en-US" sz="1000" b="0" i="0" u="none" strike="noStrike" kern="1200" cap="none" spc="0" normalizeH="0" baseline="0" noProof="0">
                    <a:ln>
                      <a:noFill/>
                    </a:ln>
                    <a:solidFill>
                      <a:prstClr val="white"/>
                    </a:solidFill>
                    <a:effectLst/>
                    <a:uLnTx/>
                    <a:uFillTx/>
                    <a:latin typeface="Segoe UI"/>
                    <a:ea typeface="+mn-ea"/>
                    <a:cs typeface="+mn-cs"/>
                  </a:rPr>
                  <a:t>Cosmos DB</a:t>
                </a:r>
              </a:p>
            </p:txBody>
          </p:sp>
          <p:grpSp>
            <p:nvGrpSpPr>
              <p:cNvPr id="70" name="Group 69">
                <a:extLst>
                  <a:ext uri="{FF2B5EF4-FFF2-40B4-BE49-F238E27FC236}">
                    <a16:creationId xmlns:a16="http://schemas.microsoft.com/office/drawing/2014/main" id="{B2017CE8-2D05-428D-A422-0224B91791E5}"/>
                  </a:ext>
                </a:extLst>
              </p:cNvPr>
              <p:cNvGrpSpPr/>
              <p:nvPr/>
            </p:nvGrpSpPr>
            <p:grpSpPr>
              <a:xfrm>
                <a:off x="7411323" y="1099266"/>
                <a:ext cx="4237452" cy="3737417"/>
                <a:chOff x="7411323" y="1099266"/>
                <a:chExt cx="4237452" cy="3737417"/>
              </a:xfrm>
            </p:grpSpPr>
            <p:cxnSp>
              <p:nvCxnSpPr>
                <p:cNvPr id="66" name="Connector: Elbow 65">
                  <a:extLst>
                    <a:ext uri="{FF2B5EF4-FFF2-40B4-BE49-F238E27FC236}">
                      <a16:creationId xmlns:a16="http://schemas.microsoft.com/office/drawing/2014/main" id="{A393CBD9-50A1-4A2B-8362-3CDF69869D13}"/>
                    </a:ext>
                  </a:extLst>
                </p:cNvPr>
                <p:cNvCxnSpPr>
                  <a:cxnSpLocks/>
                </p:cNvCxnSpPr>
                <p:nvPr/>
              </p:nvCxnSpPr>
              <p:spPr>
                <a:xfrm>
                  <a:off x="8636505" y="1894216"/>
                  <a:ext cx="1167187" cy="1131572"/>
                </a:xfrm>
                <a:prstGeom prst="bentConnector3">
                  <a:avLst>
                    <a:gd name="adj1" fmla="val 50000"/>
                  </a:avLst>
                </a:prstGeom>
                <a:ln w="12700">
                  <a:solidFill>
                    <a:schemeClr val="bg1"/>
                  </a:solidFill>
                  <a:headEnd type="none"/>
                  <a:tailEnd type="triangle"/>
                </a:ln>
              </p:spPr>
              <p:style>
                <a:lnRef idx="3">
                  <a:schemeClr val="accent4"/>
                </a:lnRef>
                <a:fillRef idx="0">
                  <a:schemeClr val="accent4"/>
                </a:fillRef>
                <a:effectRef idx="2">
                  <a:schemeClr val="accent4"/>
                </a:effectRef>
                <a:fontRef idx="minor">
                  <a:schemeClr val="tx1"/>
                </a:fontRef>
              </p:style>
            </p:cxnSp>
            <p:grpSp>
              <p:nvGrpSpPr>
                <p:cNvPr id="67" name="Group 66">
                  <a:extLst>
                    <a:ext uri="{FF2B5EF4-FFF2-40B4-BE49-F238E27FC236}">
                      <a16:creationId xmlns:a16="http://schemas.microsoft.com/office/drawing/2014/main" id="{E1ADD7B7-AD50-43DB-9807-E9DEF1FE120A}"/>
                    </a:ext>
                  </a:extLst>
                </p:cNvPr>
                <p:cNvGrpSpPr/>
                <p:nvPr/>
              </p:nvGrpSpPr>
              <p:grpSpPr>
                <a:xfrm>
                  <a:off x="7411323" y="1099266"/>
                  <a:ext cx="4237452" cy="3737417"/>
                  <a:chOff x="7411323" y="1099266"/>
                  <a:chExt cx="4237452" cy="3737417"/>
                </a:xfrm>
              </p:grpSpPr>
              <p:grpSp>
                <p:nvGrpSpPr>
                  <p:cNvPr id="254" name="Group 253">
                    <a:extLst>
                      <a:ext uri="{FF2B5EF4-FFF2-40B4-BE49-F238E27FC236}">
                        <a16:creationId xmlns:a16="http://schemas.microsoft.com/office/drawing/2014/main" id="{87AFB23D-0958-4DCC-977E-A0743AA87EBB}"/>
                      </a:ext>
                    </a:extLst>
                  </p:cNvPr>
                  <p:cNvGrpSpPr/>
                  <p:nvPr/>
                </p:nvGrpSpPr>
                <p:grpSpPr>
                  <a:xfrm>
                    <a:off x="7411323" y="3809381"/>
                    <a:ext cx="3655745" cy="992143"/>
                    <a:chOff x="7411323" y="4416877"/>
                    <a:chExt cx="3655745" cy="1059202"/>
                  </a:xfrm>
                </p:grpSpPr>
                <p:grpSp>
                  <p:nvGrpSpPr>
                    <p:cNvPr id="33821" name="Group 33820">
                      <a:extLst>
                        <a:ext uri="{FF2B5EF4-FFF2-40B4-BE49-F238E27FC236}">
                          <a16:creationId xmlns:a16="http://schemas.microsoft.com/office/drawing/2014/main" id="{DCB907DB-552E-40A7-9B14-CE751E3C202F}"/>
                        </a:ext>
                      </a:extLst>
                    </p:cNvPr>
                    <p:cNvGrpSpPr/>
                    <p:nvPr/>
                  </p:nvGrpSpPr>
                  <p:grpSpPr>
                    <a:xfrm>
                      <a:off x="9012671" y="4416877"/>
                      <a:ext cx="2054397" cy="1059202"/>
                      <a:chOff x="7723807" y="3804898"/>
                      <a:chExt cx="2054397" cy="1059202"/>
                    </a:xfrm>
                  </p:grpSpPr>
                  <p:sp>
                    <p:nvSpPr>
                      <p:cNvPr id="57" name="TextBox 56">
                        <a:extLst>
                          <a:ext uri="{FF2B5EF4-FFF2-40B4-BE49-F238E27FC236}">
                            <a16:creationId xmlns:a16="http://schemas.microsoft.com/office/drawing/2014/main" id="{74C168ED-6A6A-4AC7-86CD-7923806AECB8}"/>
                          </a:ext>
                        </a:extLst>
                      </p:cNvPr>
                      <p:cNvSpPr txBox="1"/>
                      <p:nvPr/>
                    </p:nvSpPr>
                    <p:spPr>
                      <a:xfrm>
                        <a:off x="7723807" y="4400803"/>
                        <a:ext cx="2054397" cy="46329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Power BI </a:t>
                        </a:r>
                      </a:p>
                    </p:txBody>
                  </p:sp>
                  <p:sp>
                    <p:nvSpPr>
                      <p:cNvPr id="81" name="Freeform 271">
                        <a:extLst>
                          <a:ext uri="{FF2B5EF4-FFF2-40B4-BE49-F238E27FC236}">
                            <a16:creationId xmlns:a16="http://schemas.microsoft.com/office/drawing/2014/main" id="{019756A6-DE36-45D2-829B-770CD64627DC}"/>
                          </a:ext>
                        </a:extLst>
                      </p:cNvPr>
                      <p:cNvSpPr/>
                      <p:nvPr/>
                    </p:nvSpPr>
                    <p:spPr>
                      <a:xfrm>
                        <a:off x="8474440" y="3804898"/>
                        <a:ext cx="662459" cy="61575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lumMod val="60000"/>
                          <a:lumOff val="40000"/>
                        </a:schemeClr>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56" name="Straight Arrow Connector 155">
                      <a:extLst>
                        <a:ext uri="{FF2B5EF4-FFF2-40B4-BE49-F238E27FC236}">
                          <a16:creationId xmlns:a16="http://schemas.microsoft.com/office/drawing/2014/main" id="{E606E02F-C8D7-4EF9-9A65-03F261307F02}"/>
                        </a:ext>
                      </a:extLst>
                    </p:cNvPr>
                    <p:cNvCxnSpPr>
                      <a:cxnSpLocks/>
                    </p:cNvCxnSpPr>
                    <p:nvPr/>
                  </p:nvCxnSpPr>
                  <p:spPr>
                    <a:xfrm flipV="1">
                      <a:off x="7411323" y="4694929"/>
                      <a:ext cx="2272046" cy="9038"/>
                    </a:xfrm>
                    <a:prstGeom prst="straightConnector1">
                      <a:avLst/>
                    </a:prstGeom>
                    <a:ln w="12700" cmpd="sng">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83" name="Connector: Elbow 82">
                    <a:extLst>
                      <a:ext uri="{FF2B5EF4-FFF2-40B4-BE49-F238E27FC236}">
                        <a16:creationId xmlns:a16="http://schemas.microsoft.com/office/drawing/2014/main" id="{93DEB288-4075-45EA-AEC8-6F659C1A6945}"/>
                      </a:ext>
                    </a:extLst>
                  </p:cNvPr>
                  <p:cNvCxnSpPr>
                    <a:cxnSpLocks/>
                  </p:cNvCxnSpPr>
                  <p:nvPr/>
                </p:nvCxnSpPr>
                <p:spPr>
                  <a:xfrm flipV="1">
                    <a:off x="10489537" y="3555212"/>
                    <a:ext cx="1141100" cy="525213"/>
                  </a:xfrm>
                  <a:prstGeom prst="bentConnector3">
                    <a:avLst>
                      <a:gd name="adj1" fmla="val 100316"/>
                    </a:avLst>
                  </a:prstGeom>
                  <a:ln w="12700">
                    <a:solidFill>
                      <a:schemeClr val="bg1"/>
                    </a:solidFill>
                    <a:headEnd type="none"/>
                    <a:tailEnd type="triangle"/>
                  </a:ln>
                </p:spPr>
                <p:style>
                  <a:lnRef idx="3">
                    <a:schemeClr val="accent4"/>
                  </a:lnRef>
                  <a:fillRef idx="0">
                    <a:schemeClr val="accent4"/>
                  </a:fillRef>
                  <a:effectRef idx="2">
                    <a:schemeClr val="accent4"/>
                  </a:effectRef>
                  <a:fontRef idx="minor">
                    <a:schemeClr val="tx1"/>
                  </a:fontRef>
                </p:style>
              </p:cxnSp>
              <p:grpSp>
                <p:nvGrpSpPr>
                  <p:cNvPr id="174" name="Group 173">
                    <a:extLst>
                      <a:ext uri="{FF2B5EF4-FFF2-40B4-BE49-F238E27FC236}">
                        <a16:creationId xmlns:a16="http://schemas.microsoft.com/office/drawing/2014/main" id="{E69679D4-F8D5-408D-9E3C-DC7548DE61C5}"/>
                      </a:ext>
                    </a:extLst>
                  </p:cNvPr>
                  <p:cNvGrpSpPr/>
                  <p:nvPr/>
                </p:nvGrpSpPr>
                <p:grpSpPr>
                  <a:xfrm>
                    <a:off x="9292663" y="1681031"/>
                    <a:ext cx="1419743" cy="984543"/>
                    <a:chOff x="7681010" y="1823941"/>
                    <a:chExt cx="1419743" cy="1051089"/>
                  </a:xfrm>
                </p:grpSpPr>
                <p:sp>
                  <p:nvSpPr>
                    <p:cNvPr id="101" name="TextBox 100">
                      <a:extLst>
                        <a:ext uri="{FF2B5EF4-FFF2-40B4-BE49-F238E27FC236}">
                          <a16:creationId xmlns:a16="http://schemas.microsoft.com/office/drawing/2014/main" id="{E333FE30-5305-4BCD-B99D-E17E270F5694}"/>
                        </a:ext>
                      </a:extLst>
                    </p:cNvPr>
                    <p:cNvSpPr txBox="1"/>
                    <p:nvPr/>
                  </p:nvSpPr>
                  <p:spPr>
                    <a:xfrm>
                      <a:off x="7681010" y="2441065"/>
                      <a:ext cx="1419743"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search index</a:t>
                      </a:r>
                    </a:p>
                  </p:txBody>
                </p:sp>
                <p:grpSp>
                  <p:nvGrpSpPr>
                    <p:cNvPr id="92" name="Group 91">
                      <a:extLst>
                        <a:ext uri="{FF2B5EF4-FFF2-40B4-BE49-F238E27FC236}">
                          <a16:creationId xmlns:a16="http://schemas.microsoft.com/office/drawing/2014/main" id="{CF142082-D137-4C83-8AAB-680CFBC632A4}"/>
                        </a:ext>
                      </a:extLst>
                    </p:cNvPr>
                    <p:cNvGrpSpPr/>
                    <p:nvPr/>
                  </p:nvGrpSpPr>
                  <p:grpSpPr>
                    <a:xfrm>
                      <a:off x="8066699" y="1823941"/>
                      <a:ext cx="611341" cy="617124"/>
                      <a:chOff x="7579596" y="5383911"/>
                      <a:chExt cx="418417" cy="401764"/>
                    </a:xfrm>
                  </p:grpSpPr>
                  <p:sp>
                    <p:nvSpPr>
                      <p:cNvPr id="94" name="Freeform: Shape 93">
                        <a:extLst>
                          <a:ext uri="{FF2B5EF4-FFF2-40B4-BE49-F238E27FC236}">
                            <a16:creationId xmlns:a16="http://schemas.microsoft.com/office/drawing/2014/main" id="{184B5970-0842-41C0-BE28-9C4FCE51DCCD}"/>
                          </a:ext>
                        </a:extLst>
                      </p:cNvPr>
                      <p:cNvSpPr/>
                      <p:nvPr/>
                    </p:nvSpPr>
                    <p:spPr>
                      <a:xfrm>
                        <a:off x="7579596" y="5383911"/>
                        <a:ext cx="418417" cy="401764"/>
                      </a:xfrm>
                      <a:custGeom>
                        <a:avLst/>
                        <a:gdLst>
                          <a:gd name="connsiteX0" fmla="*/ 3307 w 427761"/>
                          <a:gd name="connsiteY0" fmla="*/ 426656 h 427759"/>
                          <a:gd name="connsiteX1" fmla="*/ 426659 w 427761"/>
                          <a:gd name="connsiteY1" fmla="*/ 426656 h 427759"/>
                          <a:gd name="connsiteX2" fmla="*/ 426659 w 427761"/>
                          <a:gd name="connsiteY2" fmla="*/ 3307 h 427759"/>
                          <a:gd name="connsiteX3" fmla="*/ 3307 w 427761"/>
                          <a:gd name="connsiteY3" fmla="*/ 3307 h 427759"/>
                          <a:gd name="connsiteX4" fmla="*/ 3307 w 427761"/>
                          <a:gd name="connsiteY4" fmla="*/ 426656 h 427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761" h="427759">
                            <a:moveTo>
                              <a:pt x="3307" y="426656"/>
                            </a:moveTo>
                            <a:lnTo>
                              <a:pt x="426659" y="426656"/>
                            </a:lnTo>
                            <a:lnTo>
                              <a:pt x="426659" y="3307"/>
                            </a:lnTo>
                            <a:lnTo>
                              <a:pt x="3307" y="3307"/>
                            </a:lnTo>
                            <a:lnTo>
                              <a:pt x="3307" y="426656"/>
                            </a:lnTo>
                            <a:close/>
                          </a:path>
                        </a:pathLst>
                      </a:custGeom>
                      <a:solidFill>
                        <a:srgbClr val="2878F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7F160E37-1402-4703-989F-9347F21C3212}"/>
                          </a:ext>
                        </a:extLst>
                      </p:cNvPr>
                      <p:cNvSpPr/>
                      <p:nvPr/>
                    </p:nvSpPr>
                    <p:spPr>
                      <a:xfrm>
                        <a:off x="7807865" y="5573678"/>
                        <a:ext cx="133721" cy="128398"/>
                      </a:xfrm>
                      <a:custGeom>
                        <a:avLst/>
                        <a:gdLst>
                          <a:gd name="connsiteX0" fmla="*/ 34562 w 136707"/>
                          <a:gd name="connsiteY0" fmla="*/ 3307 h 136706"/>
                          <a:gd name="connsiteX1" fmla="*/ 3307 w 136707"/>
                          <a:gd name="connsiteY1" fmla="*/ 34562 h 136706"/>
                          <a:gd name="connsiteX2" fmla="*/ 105778 w 136707"/>
                          <a:gd name="connsiteY2" fmla="*/ 137032 h 136706"/>
                          <a:gd name="connsiteX3" fmla="*/ 137033 w 136707"/>
                          <a:gd name="connsiteY3" fmla="*/ 105777 h 136706"/>
                          <a:gd name="connsiteX4" fmla="*/ 34562 w 136707"/>
                          <a:gd name="connsiteY4" fmla="*/ 3307 h 13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07" h="136706">
                            <a:moveTo>
                              <a:pt x="34562" y="3307"/>
                            </a:moveTo>
                            <a:lnTo>
                              <a:pt x="3307" y="34562"/>
                            </a:lnTo>
                            <a:lnTo>
                              <a:pt x="105778" y="137032"/>
                            </a:lnTo>
                            <a:lnTo>
                              <a:pt x="137033" y="105777"/>
                            </a:lnTo>
                            <a:lnTo>
                              <a:pt x="34562" y="3307"/>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61B33984-C7F9-47DC-B12E-2C13CBB7710A}"/>
                          </a:ext>
                        </a:extLst>
                      </p:cNvPr>
                      <p:cNvSpPr/>
                      <p:nvPr/>
                    </p:nvSpPr>
                    <p:spPr>
                      <a:xfrm>
                        <a:off x="7666579" y="5425362"/>
                        <a:ext cx="224306" cy="215379"/>
                      </a:xfrm>
                      <a:custGeom>
                        <a:avLst/>
                        <a:gdLst>
                          <a:gd name="connsiteX0" fmla="*/ 115154 w 229315"/>
                          <a:gd name="connsiteY0" fmla="*/ 3307 h 229314"/>
                          <a:gd name="connsiteX1" fmla="*/ 3307 w 229315"/>
                          <a:gd name="connsiteY1" fmla="*/ 115154 h 229314"/>
                          <a:gd name="connsiteX2" fmla="*/ 115154 w 229315"/>
                          <a:gd name="connsiteY2" fmla="*/ 227000 h 229314"/>
                          <a:gd name="connsiteX3" fmla="*/ 227001 w 229315"/>
                          <a:gd name="connsiteY3" fmla="*/ 115154 h 229314"/>
                          <a:gd name="connsiteX4" fmla="*/ 115154 w 229315"/>
                          <a:gd name="connsiteY4" fmla="*/ 3307 h 229314"/>
                          <a:gd name="connsiteX5" fmla="*/ 115154 w 229315"/>
                          <a:gd name="connsiteY5" fmla="*/ 182425 h 229314"/>
                          <a:gd name="connsiteX6" fmla="*/ 47957 w 229315"/>
                          <a:gd name="connsiteY6" fmla="*/ 115228 h 229314"/>
                          <a:gd name="connsiteX7" fmla="*/ 115154 w 229315"/>
                          <a:gd name="connsiteY7" fmla="*/ 48031 h 229314"/>
                          <a:gd name="connsiteX8" fmla="*/ 182352 w 229315"/>
                          <a:gd name="connsiteY8" fmla="*/ 115228 h 229314"/>
                          <a:gd name="connsiteX9" fmla="*/ 115154 w 229315"/>
                          <a:gd name="connsiteY9" fmla="*/ 182425 h 2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15" h="229314">
                            <a:moveTo>
                              <a:pt x="115154" y="3307"/>
                            </a:moveTo>
                            <a:cubicBezTo>
                              <a:pt x="53389" y="3307"/>
                              <a:pt x="3307" y="53389"/>
                              <a:pt x="3307" y="115154"/>
                            </a:cubicBezTo>
                            <a:cubicBezTo>
                              <a:pt x="3307" y="176918"/>
                              <a:pt x="53389" y="227000"/>
                              <a:pt x="115154" y="227000"/>
                            </a:cubicBezTo>
                            <a:cubicBezTo>
                              <a:pt x="176919" y="227000"/>
                              <a:pt x="227001" y="176918"/>
                              <a:pt x="227001" y="115154"/>
                            </a:cubicBezTo>
                            <a:cubicBezTo>
                              <a:pt x="227001" y="53389"/>
                              <a:pt x="176919" y="3307"/>
                              <a:pt x="115154" y="3307"/>
                            </a:cubicBezTo>
                            <a:close/>
                            <a:moveTo>
                              <a:pt x="115154" y="182425"/>
                            </a:moveTo>
                            <a:cubicBezTo>
                              <a:pt x="78021" y="182425"/>
                              <a:pt x="47957" y="152361"/>
                              <a:pt x="47957" y="115228"/>
                            </a:cubicBezTo>
                            <a:cubicBezTo>
                              <a:pt x="47957" y="78095"/>
                              <a:pt x="78021" y="48031"/>
                              <a:pt x="115154" y="48031"/>
                            </a:cubicBezTo>
                            <a:cubicBezTo>
                              <a:pt x="152288" y="48031"/>
                              <a:pt x="182352" y="78095"/>
                              <a:pt x="182352" y="115228"/>
                            </a:cubicBezTo>
                            <a:cubicBezTo>
                              <a:pt x="182352" y="152361"/>
                              <a:pt x="152288" y="182425"/>
                              <a:pt x="115154" y="182425"/>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49" name="Rectangle 48">
                    <a:extLst>
                      <a:ext uri="{FF2B5EF4-FFF2-40B4-BE49-F238E27FC236}">
                        <a16:creationId xmlns:a16="http://schemas.microsoft.com/office/drawing/2014/main" id="{CB42EC3D-90D7-4D51-AC3D-BB76B22A0927}"/>
                      </a:ext>
                    </a:extLst>
                  </p:cNvPr>
                  <p:cNvSpPr/>
                  <p:nvPr/>
                </p:nvSpPr>
                <p:spPr bwMode="auto">
                  <a:xfrm>
                    <a:off x="9015783" y="1099266"/>
                    <a:ext cx="2023290" cy="317120"/>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Analysis &amp; Insight</a:t>
                    </a:r>
                  </a:p>
                </p:txBody>
              </p:sp>
              <p:sp>
                <p:nvSpPr>
                  <p:cNvPr id="9" name="Rectangle 8">
                    <a:extLst>
                      <a:ext uri="{FF2B5EF4-FFF2-40B4-BE49-F238E27FC236}">
                        <a16:creationId xmlns:a16="http://schemas.microsoft.com/office/drawing/2014/main" id="{1BD2EA85-F71D-44E7-A1F4-136BFFEA731A}"/>
                      </a:ext>
                    </a:extLst>
                  </p:cNvPr>
                  <p:cNvSpPr/>
                  <p:nvPr/>
                </p:nvSpPr>
                <p:spPr bwMode="auto">
                  <a:xfrm>
                    <a:off x="8889743" y="1435262"/>
                    <a:ext cx="2232585" cy="3401421"/>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Connector: Elbow 159">
                    <a:extLst>
                      <a:ext uri="{FF2B5EF4-FFF2-40B4-BE49-F238E27FC236}">
                        <a16:creationId xmlns:a16="http://schemas.microsoft.com/office/drawing/2014/main" id="{C9A085A0-BF98-4867-A402-1923E862A899}"/>
                      </a:ext>
                    </a:extLst>
                  </p:cNvPr>
                  <p:cNvCxnSpPr>
                    <a:cxnSpLocks/>
                  </p:cNvCxnSpPr>
                  <p:nvPr/>
                </p:nvCxnSpPr>
                <p:spPr>
                  <a:xfrm>
                    <a:off x="10387292" y="1954065"/>
                    <a:ext cx="1261483" cy="327641"/>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3" name="Cosmos DB (dark theme)" descr="Cosmos DB&#10;(dark theme)">
                    <a:extLst>
                      <a:ext uri="{FF2B5EF4-FFF2-40B4-BE49-F238E27FC236}">
                        <a16:creationId xmlns:a16="http://schemas.microsoft.com/office/drawing/2014/main" id="{1FCCB53F-7E46-4B5F-B595-3F038101CA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49337" y="2724312"/>
                    <a:ext cx="476409" cy="405679"/>
                  </a:xfrm>
                  <a:prstGeom prst="rect">
                    <a:avLst/>
                  </a:prstGeom>
                </p:spPr>
              </p:pic>
            </p:grpSp>
          </p:grpSp>
        </p:grpSp>
      </p:grpSp>
      <p:grpSp>
        <p:nvGrpSpPr>
          <p:cNvPr id="102" name="Group 101">
            <a:extLst>
              <a:ext uri="{FF2B5EF4-FFF2-40B4-BE49-F238E27FC236}">
                <a16:creationId xmlns:a16="http://schemas.microsoft.com/office/drawing/2014/main" id="{761743F0-E1FA-49B7-BC4A-AB44ECEF3F38}"/>
              </a:ext>
            </a:extLst>
          </p:cNvPr>
          <p:cNvGrpSpPr/>
          <p:nvPr/>
        </p:nvGrpSpPr>
        <p:grpSpPr>
          <a:xfrm>
            <a:off x="251224" y="3936115"/>
            <a:ext cx="2447704" cy="2719103"/>
            <a:chOff x="316539" y="3936115"/>
            <a:chExt cx="2447704" cy="2719103"/>
          </a:xfrm>
        </p:grpSpPr>
        <p:grpSp>
          <p:nvGrpSpPr>
            <p:cNvPr id="143" name="Group 142">
              <a:extLst>
                <a:ext uri="{FF2B5EF4-FFF2-40B4-BE49-F238E27FC236}">
                  <a16:creationId xmlns:a16="http://schemas.microsoft.com/office/drawing/2014/main" id="{A5CDEC6A-E8AE-43E9-B7CD-F9BFB713A014}"/>
                </a:ext>
              </a:extLst>
            </p:cNvPr>
            <p:cNvGrpSpPr/>
            <p:nvPr/>
          </p:nvGrpSpPr>
          <p:grpSpPr>
            <a:xfrm>
              <a:off x="967410" y="4476658"/>
              <a:ext cx="585417" cy="721870"/>
              <a:chOff x="2645785" y="2661458"/>
              <a:chExt cx="585417" cy="721870"/>
            </a:xfrm>
          </p:grpSpPr>
          <p:grpSp>
            <p:nvGrpSpPr>
              <p:cNvPr id="171" name="community" descr="community">
                <a:extLst>
                  <a:ext uri="{FF2B5EF4-FFF2-40B4-BE49-F238E27FC236}">
                    <a16:creationId xmlns:a16="http://schemas.microsoft.com/office/drawing/2014/main" id="{B03E5439-DB45-4F44-A2C3-CC8FED0FAED3}"/>
                  </a:ext>
                </a:extLst>
              </p:cNvPr>
              <p:cNvGrpSpPr/>
              <p:nvPr/>
            </p:nvGrpSpPr>
            <p:grpSpPr>
              <a:xfrm>
                <a:off x="2721006" y="2661458"/>
                <a:ext cx="434974" cy="398888"/>
                <a:chOff x="3520657" y="3926981"/>
                <a:chExt cx="488041" cy="447553"/>
              </a:xfrm>
            </p:grpSpPr>
            <p:sp>
              <p:nvSpPr>
                <p:cNvPr id="173" name="Freeform: Shape 172">
                  <a:extLst>
                    <a:ext uri="{FF2B5EF4-FFF2-40B4-BE49-F238E27FC236}">
                      <a16:creationId xmlns:a16="http://schemas.microsoft.com/office/drawing/2014/main" id="{2CD0C098-113A-4519-8F2C-B612266F9345}"/>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EB36EC35-5BBB-48B9-9C17-8A00B9291F06}"/>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65977633-1A25-4972-92C5-DFBCCDF4015A}"/>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7FDB53E6-89D1-479D-8177-02737FF13AE0}"/>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6EFC2ECF-CF7A-4D41-BDB4-CB6D75B03AFE}"/>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72B2CC74-CF91-4AD6-AAE3-CCE4E3AA638C}"/>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96510F8E-E643-4F98-BCDA-474E235290B2}"/>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8E376EDC-DD84-4BD3-952F-D8F46937BEB3}"/>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72" name="TextBox 171">
                <a:extLst>
                  <a:ext uri="{FF2B5EF4-FFF2-40B4-BE49-F238E27FC236}">
                    <a16:creationId xmlns:a16="http://schemas.microsoft.com/office/drawing/2014/main" id="{0A58977E-EF22-4BBD-8DBF-75FA27833584}"/>
                  </a:ext>
                </a:extLst>
              </p:cNvPr>
              <p:cNvSpPr txBox="1"/>
              <p:nvPr/>
            </p:nvSpPr>
            <p:spPr>
              <a:xfrm>
                <a:off x="2645785" y="3137107"/>
                <a:ext cx="58541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People</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4" name="Group 3">
              <a:extLst>
                <a:ext uri="{FF2B5EF4-FFF2-40B4-BE49-F238E27FC236}">
                  <a16:creationId xmlns:a16="http://schemas.microsoft.com/office/drawing/2014/main" id="{C389BD95-6FAD-48D3-BAE9-4E0ED933678F}"/>
                </a:ext>
              </a:extLst>
            </p:cNvPr>
            <p:cNvGrpSpPr/>
            <p:nvPr/>
          </p:nvGrpSpPr>
          <p:grpSpPr>
            <a:xfrm>
              <a:off x="1165660" y="5401976"/>
              <a:ext cx="623889" cy="874690"/>
              <a:chOff x="1264729" y="5902568"/>
              <a:chExt cx="623889" cy="811219"/>
            </a:xfrm>
          </p:grpSpPr>
          <p:pic>
            <p:nvPicPr>
              <p:cNvPr id="130" name="Graphic 129" descr="Covid-19 outline">
                <a:extLst>
                  <a:ext uri="{FF2B5EF4-FFF2-40B4-BE49-F238E27FC236}">
                    <a16:creationId xmlns:a16="http://schemas.microsoft.com/office/drawing/2014/main" id="{3DC79CBF-4669-4DBE-9154-27EEC8E1E29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79678" y="5902568"/>
                <a:ext cx="593990" cy="593990"/>
              </a:xfrm>
              <a:prstGeom prst="rect">
                <a:avLst/>
              </a:prstGeom>
            </p:spPr>
          </p:pic>
          <p:sp>
            <p:nvSpPr>
              <p:cNvPr id="165" name="TextBox 164">
                <a:extLst>
                  <a:ext uri="{FF2B5EF4-FFF2-40B4-BE49-F238E27FC236}">
                    <a16:creationId xmlns:a16="http://schemas.microsoft.com/office/drawing/2014/main" id="{1126A30F-271A-4731-B63A-D0A51D5CE284}"/>
                  </a:ext>
                </a:extLst>
              </p:cNvPr>
              <p:cNvSpPr txBox="1"/>
              <p:nvPr/>
            </p:nvSpPr>
            <p:spPr>
              <a:xfrm>
                <a:off x="1264729" y="6467566"/>
                <a:ext cx="62388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Disease</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 name="Group 2">
              <a:extLst>
                <a:ext uri="{FF2B5EF4-FFF2-40B4-BE49-F238E27FC236}">
                  <a16:creationId xmlns:a16="http://schemas.microsoft.com/office/drawing/2014/main" id="{ACCB1F4E-6935-4C01-9F0B-926CF3C01033}"/>
                </a:ext>
              </a:extLst>
            </p:cNvPr>
            <p:cNvGrpSpPr/>
            <p:nvPr/>
          </p:nvGrpSpPr>
          <p:grpSpPr>
            <a:xfrm>
              <a:off x="1632317" y="4510109"/>
              <a:ext cx="552710" cy="789146"/>
              <a:chOff x="1311216" y="5194974"/>
              <a:chExt cx="552710" cy="789146"/>
            </a:xfrm>
          </p:grpSpPr>
          <p:sp>
            <p:nvSpPr>
              <p:cNvPr id="164" name="TextBox 163">
                <a:extLst>
                  <a:ext uri="{FF2B5EF4-FFF2-40B4-BE49-F238E27FC236}">
                    <a16:creationId xmlns:a16="http://schemas.microsoft.com/office/drawing/2014/main" id="{F0AD3846-D13A-4835-99AC-A034368E0045}"/>
                  </a:ext>
                </a:extLst>
              </p:cNvPr>
              <p:cNvSpPr txBox="1"/>
              <p:nvPr/>
            </p:nvSpPr>
            <p:spPr>
              <a:xfrm>
                <a:off x="1311216" y="5737899"/>
                <a:ext cx="53091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Drugs</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67" name="Graphic 166" descr="Needle outline">
                <a:extLst>
                  <a:ext uri="{FF2B5EF4-FFF2-40B4-BE49-F238E27FC236}">
                    <a16:creationId xmlns:a16="http://schemas.microsoft.com/office/drawing/2014/main" id="{29C80F5E-B0A9-445B-95CE-D4D7AC0159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0223" y="5194974"/>
                <a:ext cx="493703" cy="493703"/>
              </a:xfrm>
              <a:prstGeom prst="rect">
                <a:avLst/>
              </a:prstGeom>
            </p:spPr>
          </p:pic>
        </p:grpSp>
        <p:grpSp>
          <p:nvGrpSpPr>
            <p:cNvPr id="100" name="Group 99">
              <a:extLst>
                <a:ext uri="{FF2B5EF4-FFF2-40B4-BE49-F238E27FC236}">
                  <a16:creationId xmlns:a16="http://schemas.microsoft.com/office/drawing/2014/main" id="{9CF0C7DB-0796-4C4F-92EF-EC75D9FCE877}"/>
                </a:ext>
              </a:extLst>
            </p:cNvPr>
            <p:cNvGrpSpPr/>
            <p:nvPr/>
          </p:nvGrpSpPr>
          <p:grpSpPr>
            <a:xfrm>
              <a:off x="316539" y="3936115"/>
              <a:ext cx="2447704" cy="2719103"/>
              <a:chOff x="316539" y="3936115"/>
              <a:chExt cx="2447704" cy="2719103"/>
            </a:xfrm>
          </p:grpSpPr>
          <p:sp>
            <p:nvSpPr>
              <p:cNvPr id="117" name="Rectangle 116">
                <a:extLst>
                  <a:ext uri="{FF2B5EF4-FFF2-40B4-BE49-F238E27FC236}">
                    <a16:creationId xmlns:a16="http://schemas.microsoft.com/office/drawing/2014/main" id="{954D1519-F755-43F1-9460-093235B2487C}"/>
                  </a:ext>
                </a:extLst>
              </p:cNvPr>
              <p:cNvSpPr/>
              <p:nvPr/>
            </p:nvSpPr>
            <p:spPr bwMode="auto">
              <a:xfrm>
                <a:off x="316539" y="3936115"/>
                <a:ext cx="2447704" cy="338554"/>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Genetic Data</a:t>
                </a:r>
              </a:p>
            </p:txBody>
          </p:sp>
          <p:sp>
            <p:nvSpPr>
              <p:cNvPr id="159" name="Rectangle 158">
                <a:extLst>
                  <a:ext uri="{FF2B5EF4-FFF2-40B4-BE49-F238E27FC236}">
                    <a16:creationId xmlns:a16="http://schemas.microsoft.com/office/drawing/2014/main" id="{6448C4FD-B1B1-43AD-8D32-FBE1459E75EC}"/>
                  </a:ext>
                </a:extLst>
              </p:cNvPr>
              <p:cNvSpPr/>
              <p:nvPr/>
            </p:nvSpPr>
            <p:spPr bwMode="auto">
              <a:xfrm>
                <a:off x="762093" y="4300697"/>
                <a:ext cx="1680379" cy="2354521"/>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230" name="Straight Arrow Connector 229">
            <a:extLst>
              <a:ext uri="{FF2B5EF4-FFF2-40B4-BE49-F238E27FC236}">
                <a16:creationId xmlns:a16="http://schemas.microsoft.com/office/drawing/2014/main" id="{3FBEFF94-6F24-43C9-AC91-C94B6174EC9D}"/>
              </a:ext>
            </a:extLst>
          </p:cNvPr>
          <p:cNvCxnSpPr>
            <a:cxnSpLocks/>
          </p:cNvCxnSpPr>
          <p:nvPr/>
        </p:nvCxnSpPr>
        <p:spPr>
          <a:xfrm>
            <a:off x="3653026" y="2396421"/>
            <a:ext cx="0" cy="392814"/>
          </a:xfrm>
          <a:prstGeom prst="straightConnector1">
            <a:avLst/>
          </a:prstGeom>
          <a:ln w="12700" cmpd="sng">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F2A4836-43BE-4FF8-801D-E5F59A03A6D8}"/>
              </a:ext>
            </a:extLst>
          </p:cNvPr>
          <p:cNvSpPr txBox="1"/>
          <p:nvPr/>
        </p:nvSpPr>
        <p:spPr>
          <a:xfrm>
            <a:off x="3024009" y="3247820"/>
            <a:ext cx="1419743" cy="48654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Azure Function</a:t>
            </a:r>
          </a:p>
        </p:txBody>
      </p:sp>
      <p:pic>
        <p:nvPicPr>
          <p:cNvPr id="35" name="Functions" descr="Functions">
            <a:extLst>
              <a:ext uri="{FF2B5EF4-FFF2-40B4-BE49-F238E27FC236}">
                <a16:creationId xmlns:a16="http://schemas.microsoft.com/office/drawing/2014/main" id="{364EBD24-694A-4072-B28A-F649667DB8B1}"/>
              </a:ext>
            </a:extLst>
          </p:cNvPr>
          <p:cNvPicPr>
            <a:picLocks noChangeAspect="1"/>
          </p:cNvPicPr>
          <p:nvPr/>
        </p:nvPicPr>
        <p:blipFill>
          <a:blip r:embed="rId12"/>
          <a:stretch>
            <a:fillRect/>
          </a:stretch>
        </p:blipFill>
        <p:spPr>
          <a:xfrm>
            <a:off x="3433743" y="2895955"/>
            <a:ext cx="459621" cy="469466"/>
          </a:xfrm>
          <a:prstGeom prst="rect">
            <a:avLst/>
          </a:prstGeom>
        </p:spPr>
      </p:pic>
      <p:sp>
        <p:nvSpPr>
          <p:cNvPr id="52" name="TextBox 51">
            <a:extLst>
              <a:ext uri="{FF2B5EF4-FFF2-40B4-BE49-F238E27FC236}">
                <a16:creationId xmlns:a16="http://schemas.microsoft.com/office/drawing/2014/main" id="{902D0E6F-7530-4EF6-A18F-D47EBF562933}"/>
              </a:ext>
            </a:extLst>
          </p:cNvPr>
          <p:cNvSpPr txBox="1"/>
          <p:nvPr/>
        </p:nvSpPr>
        <p:spPr>
          <a:xfrm>
            <a:off x="2698378" y="2910227"/>
            <a:ext cx="65234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472C4">
                    <a:lumMod val="20000"/>
                    <a:lumOff val="80000"/>
                  </a:srgbClr>
                </a:solidFill>
                <a:effectLst/>
                <a:uLnTx/>
                <a:uFillTx/>
                <a:latin typeface="Segoe UI" panose="020B0502040204020203" pitchFamily="34" charset="0"/>
                <a:ea typeface="+mn-ea"/>
                <a:cs typeface="Segoe UI" panose="020B0502040204020203" pitchFamily="34" charset="0"/>
              </a:rPr>
              <a:t>Trigger</a:t>
            </a:r>
            <a:endParaRPr kumimoji="0" lang="en-IN" sz="900" b="0" i="0" u="none" strike="noStrike" kern="1200" cap="none" spc="0" normalizeH="0" baseline="0" noProof="0">
              <a:ln>
                <a:noFill/>
              </a:ln>
              <a:solidFill>
                <a:srgbClr val="4472C4">
                  <a:lumMod val="20000"/>
                  <a:lumOff val="80000"/>
                </a:srgbClr>
              </a:solidFill>
              <a:effectLst/>
              <a:uLnTx/>
              <a:uFillTx/>
              <a:latin typeface="Segoe UI" panose="020B0502040204020203" pitchFamily="34" charset="0"/>
              <a:ea typeface="+mn-ea"/>
              <a:cs typeface="Segoe UI" panose="020B0502040204020203" pitchFamily="34" charset="0"/>
            </a:endParaRPr>
          </a:p>
        </p:txBody>
      </p:sp>
      <p:cxnSp>
        <p:nvCxnSpPr>
          <p:cNvPr id="232" name="Connector: Elbow 231">
            <a:extLst>
              <a:ext uri="{FF2B5EF4-FFF2-40B4-BE49-F238E27FC236}">
                <a16:creationId xmlns:a16="http://schemas.microsoft.com/office/drawing/2014/main" id="{9EED2570-41C3-48B5-B68D-B0F0C90D1293}"/>
              </a:ext>
            </a:extLst>
          </p:cNvPr>
          <p:cNvCxnSpPr>
            <a:cxnSpLocks/>
          </p:cNvCxnSpPr>
          <p:nvPr/>
        </p:nvCxnSpPr>
        <p:spPr>
          <a:xfrm flipV="1">
            <a:off x="2360585" y="4490354"/>
            <a:ext cx="952737" cy="304062"/>
          </a:xfrm>
          <a:prstGeom prst="bentConnector3">
            <a:avLst>
              <a:gd name="adj1" fmla="val 50000"/>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5F885EA6-AA53-4E38-811A-98C154D0B33D}"/>
              </a:ext>
            </a:extLst>
          </p:cNvPr>
          <p:cNvGrpSpPr/>
          <p:nvPr/>
        </p:nvGrpSpPr>
        <p:grpSpPr>
          <a:xfrm>
            <a:off x="3991313" y="2378500"/>
            <a:ext cx="4165153" cy="1418080"/>
            <a:chOff x="4129099" y="2378500"/>
            <a:chExt cx="4165153" cy="1418080"/>
          </a:xfrm>
        </p:grpSpPr>
        <p:grpSp>
          <p:nvGrpSpPr>
            <p:cNvPr id="186" name="Group 185">
              <a:extLst>
                <a:ext uri="{FF2B5EF4-FFF2-40B4-BE49-F238E27FC236}">
                  <a16:creationId xmlns:a16="http://schemas.microsoft.com/office/drawing/2014/main" id="{2FB2CC70-9FA9-4A6D-AED0-805CD3329E40}"/>
                </a:ext>
              </a:extLst>
            </p:cNvPr>
            <p:cNvGrpSpPr/>
            <p:nvPr/>
          </p:nvGrpSpPr>
          <p:grpSpPr>
            <a:xfrm>
              <a:off x="5446762" y="2491558"/>
              <a:ext cx="1423219" cy="790737"/>
              <a:chOff x="5473856" y="4492097"/>
              <a:chExt cx="1423219" cy="790737"/>
            </a:xfrm>
          </p:grpSpPr>
          <p:pic>
            <p:nvPicPr>
              <p:cNvPr id="38" name="Graphic 37">
                <a:extLst>
                  <a:ext uri="{FF2B5EF4-FFF2-40B4-BE49-F238E27FC236}">
                    <a16:creationId xmlns:a16="http://schemas.microsoft.com/office/drawing/2014/main" id="{8BFF76F7-FF97-44FB-863E-89BFC13BD9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49408" y="4492097"/>
                <a:ext cx="472114" cy="472114"/>
              </a:xfrm>
              <a:prstGeom prst="rect">
                <a:avLst/>
              </a:prstGeom>
            </p:spPr>
          </p:pic>
          <p:sp>
            <p:nvSpPr>
              <p:cNvPr id="39" name="TextBox 38">
                <a:extLst>
                  <a:ext uri="{FF2B5EF4-FFF2-40B4-BE49-F238E27FC236}">
                    <a16:creationId xmlns:a16="http://schemas.microsoft.com/office/drawing/2014/main" id="{203EE262-080B-4AA3-84BE-374D89A80921}"/>
                  </a:ext>
                </a:extLst>
              </p:cNvPr>
              <p:cNvSpPr txBox="1"/>
              <p:nvPr/>
            </p:nvSpPr>
            <p:spPr>
              <a:xfrm>
                <a:off x="5473856" y="5036613"/>
                <a:ext cx="142321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lumMod val="20000"/>
                        <a:lumOff val="80000"/>
                      </a:srgbClr>
                    </a:solidFill>
                    <a:effectLst/>
                    <a:uLnTx/>
                    <a:uFillTx/>
                    <a:latin typeface="Segoe UI" panose="020B0502040204020203" pitchFamily="34" charset="0"/>
                    <a:ea typeface="+mn-ea"/>
                    <a:cs typeface="Segoe UI" panose="020B0502040204020203" pitchFamily="34" charset="0"/>
                  </a:rPr>
                  <a:t>Form Recognizer API</a:t>
                </a:r>
                <a:endParaRPr kumimoji="0" lang="en-IN" sz="1000" b="0" i="0" u="none" strike="noStrike" kern="1200" cap="none" spc="0" normalizeH="0" baseline="0" noProof="0">
                  <a:ln>
                    <a:noFill/>
                  </a:ln>
                  <a:solidFill>
                    <a:srgbClr val="4472C4">
                      <a:lumMod val="20000"/>
                      <a:lumOff val="80000"/>
                    </a:srgbClr>
                  </a:solidFill>
                  <a:effectLst/>
                  <a:uLnTx/>
                  <a:uFillTx/>
                  <a:latin typeface="Segoe UI" panose="020B0502040204020203" pitchFamily="34" charset="0"/>
                  <a:ea typeface="+mn-ea"/>
                  <a:cs typeface="Segoe UI" panose="020B0502040204020203" pitchFamily="34" charset="0"/>
                </a:endParaRPr>
              </a:p>
            </p:txBody>
          </p:sp>
        </p:grpSp>
        <p:cxnSp>
          <p:nvCxnSpPr>
            <p:cNvPr id="225" name="Connector: Elbow 224">
              <a:extLst>
                <a:ext uri="{FF2B5EF4-FFF2-40B4-BE49-F238E27FC236}">
                  <a16:creationId xmlns:a16="http://schemas.microsoft.com/office/drawing/2014/main" id="{AF429DEE-A314-4139-B569-EAAC0BDDB8FD}"/>
                </a:ext>
              </a:extLst>
            </p:cNvPr>
            <p:cNvCxnSpPr>
              <a:cxnSpLocks/>
              <a:stCxn id="93" idx="2"/>
            </p:cNvCxnSpPr>
            <p:nvPr/>
          </p:nvCxnSpPr>
          <p:spPr>
            <a:xfrm rot="5400000" flipH="1">
              <a:off x="5703814" y="1607753"/>
              <a:ext cx="276170" cy="3411990"/>
            </a:xfrm>
            <a:prstGeom prst="bentConnector4">
              <a:avLst>
                <a:gd name="adj1" fmla="val -30800"/>
                <a:gd name="adj2" fmla="val 60937"/>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2FE4A3DF-DCE7-4C35-884A-BF154B54B27C}"/>
                </a:ext>
              </a:extLst>
            </p:cNvPr>
            <p:cNvSpPr txBox="1"/>
            <p:nvPr/>
          </p:nvSpPr>
          <p:spPr>
            <a:xfrm>
              <a:off x="7048399" y="2378500"/>
              <a:ext cx="998991"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20000"/>
                      <a:lumOff val="80000"/>
                    </a:srgbClr>
                  </a:solidFill>
                  <a:effectLst/>
                  <a:uLnTx/>
                  <a:uFillTx/>
                  <a:latin typeface="Segoe UI" panose="020B0502040204020203" pitchFamily="34" charset="0"/>
                  <a:ea typeface="+mn-ea"/>
                  <a:cs typeface="Segoe UI" panose="020B0502040204020203" pitchFamily="34" charset="0"/>
                </a:rPr>
                <a:t>Custom Vision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4472C4">
                      <a:lumMod val="20000"/>
                      <a:lumOff val="80000"/>
                    </a:srgbClr>
                  </a:solidFill>
                  <a:effectLst/>
                  <a:uLnTx/>
                  <a:uFillTx/>
                  <a:latin typeface="Segoe UI" panose="020B0502040204020203" pitchFamily="34" charset="0"/>
                  <a:ea typeface="+mn-ea"/>
                  <a:cs typeface="Segoe UI" panose="020B0502040204020203" pitchFamily="34" charset="0"/>
                </a:rPr>
                <a:t>Classification</a:t>
              </a:r>
              <a:endParaRPr kumimoji="0" lang="en-IN" sz="1000" b="0" i="0" u="none" strike="noStrike" kern="1200" cap="none" spc="0" normalizeH="0" baseline="0" noProof="0" dirty="0">
                <a:ln>
                  <a:noFill/>
                </a:ln>
                <a:solidFill>
                  <a:srgbClr val="4472C4">
                    <a:lumMod val="20000"/>
                    <a:lumOff val="80000"/>
                  </a:srgbClr>
                </a:solidFill>
                <a:effectLst/>
                <a:uLnTx/>
                <a:uFillTx/>
                <a:latin typeface="Segoe UI" panose="020B0502040204020203" pitchFamily="34" charset="0"/>
                <a:ea typeface="+mn-ea"/>
                <a:cs typeface="Segoe UI" panose="020B0502040204020203" pitchFamily="34" charset="0"/>
              </a:endParaRPr>
            </a:p>
          </p:txBody>
        </p:sp>
        <p:grpSp>
          <p:nvGrpSpPr>
            <p:cNvPr id="142" name="Translator Text API" descr="Translator Text API">
              <a:extLst>
                <a:ext uri="{FF2B5EF4-FFF2-40B4-BE49-F238E27FC236}">
                  <a16:creationId xmlns:a16="http://schemas.microsoft.com/office/drawing/2014/main" id="{B2BA6F3C-D761-4C25-8FE5-CD25F83838F1}"/>
                </a:ext>
              </a:extLst>
            </p:cNvPr>
            <p:cNvGrpSpPr/>
            <p:nvPr/>
          </p:nvGrpSpPr>
          <p:grpSpPr>
            <a:xfrm>
              <a:off x="6416652" y="2775758"/>
              <a:ext cx="1433371" cy="1020822"/>
              <a:chOff x="5169753" y="1449638"/>
              <a:chExt cx="1433371" cy="1020822"/>
            </a:xfrm>
          </p:grpSpPr>
          <p:sp>
            <p:nvSpPr>
              <p:cNvPr id="144" name="Freeform: Shape 143">
                <a:extLst>
                  <a:ext uri="{FF2B5EF4-FFF2-40B4-BE49-F238E27FC236}">
                    <a16:creationId xmlns:a16="http://schemas.microsoft.com/office/drawing/2014/main" id="{388D98D1-0A45-478A-8230-FD30AB6AC6CE}"/>
                  </a:ext>
                </a:extLst>
              </p:cNvPr>
              <p:cNvSpPr/>
              <p:nvPr/>
            </p:nvSpPr>
            <p:spPr>
              <a:xfrm>
                <a:off x="5169753" y="2148244"/>
                <a:ext cx="507375" cy="322216"/>
              </a:xfrm>
              <a:custGeom>
                <a:avLst/>
                <a:gdLst>
                  <a:gd name="connsiteX0" fmla="*/ 500354 w 507375"/>
                  <a:gd name="connsiteY0" fmla="*/ 215507 h 322216"/>
                  <a:gd name="connsiteX1" fmla="*/ 363897 w 507375"/>
                  <a:gd name="connsiteY1" fmla="*/ 322216 h 322216"/>
                  <a:gd name="connsiteX2" fmla="*/ 345134 w 507375"/>
                  <a:gd name="connsiteY2" fmla="*/ 319469 h 322216"/>
                  <a:gd name="connsiteX3" fmla="*/ 342376 w 507375"/>
                  <a:gd name="connsiteY3" fmla="*/ 318163 h 322216"/>
                  <a:gd name="connsiteX4" fmla="*/ 311174 w 507375"/>
                  <a:gd name="connsiteY4" fmla="*/ 305792 h 322216"/>
                  <a:gd name="connsiteX5" fmla="*/ 177860 w 507375"/>
                  <a:gd name="connsiteY5" fmla="*/ 307023 h 322216"/>
                  <a:gd name="connsiteX6" fmla="*/ 156550 w 507375"/>
                  <a:gd name="connsiteY6" fmla="*/ 316671 h 322216"/>
                  <a:gd name="connsiteX7" fmla="*/ 138372 w 507375"/>
                  <a:gd name="connsiteY7" fmla="*/ 314508 h 322216"/>
                  <a:gd name="connsiteX8" fmla="*/ 128667 w 507375"/>
                  <a:gd name="connsiteY8" fmla="*/ 302062 h 322216"/>
                  <a:gd name="connsiteX9" fmla="*/ 131550 w 507375"/>
                  <a:gd name="connsiteY9" fmla="*/ 230414 h 322216"/>
                  <a:gd name="connsiteX10" fmla="*/ 7306 w 507375"/>
                  <a:gd name="connsiteY10" fmla="*/ 243642 h 322216"/>
                  <a:gd name="connsiteX11" fmla="*/ 0 w 507375"/>
                  <a:gd name="connsiteY11" fmla="*/ 152225 h 322216"/>
                  <a:gd name="connsiteX12" fmla="*/ 125511 w 507375"/>
                  <a:gd name="connsiteY12" fmla="*/ 131985 h 322216"/>
                  <a:gd name="connsiteX13" fmla="*/ 149331 w 507375"/>
                  <a:gd name="connsiteY13" fmla="*/ 5370 h 322216"/>
                  <a:gd name="connsiteX14" fmla="*/ 164018 w 507375"/>
                  <a:gd name="connsiteY14" fmla="*/ 3580 h 322216"/>
                  <a:gd name="connsiteX15" fmla="*/ 171573 w 507375"/>
                  <a:gd name="connsiteY15" fmla="*/ 0 h 322216"/>
                  <a:gd name="connsiteX16" fmla="*/ 184396 w 507375"/>
                  <a:gd name="connsiteY16" fmla="*/ 13178 h 322216"/>
                  <a:gd name="connsiteX17" fmla="*/ 366543 w 507375"/>
                  <a:gd name="connsiteY17" fmla="*/ 13178 h 322216"/>
                  <a:gd name="connsiteX18" fmla="*/ 507375 w 507375"/>
                  <a:gd name="connsiteY18" fmla="*/ 126067 h 322216"/>
                  <a:gd name="connsiteX19" fmla="*/ 500354 w 507375"/>
                  <a:gd name="connsiteY19" fmla="*/ 215507 h 322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7375" h="322216">
                    <a:moveTo>
                      <a:pt x="500354" y="215507"/>
                    </a:moveTo>
                    <a:lnTo>
                      <a:pt x="363897" y="322216"/>
                    </a:lnTo>
                    <a:cubicBezTo>
                      <a:pt x="363897" y="322216"/>
                      <a:pt x="350402" y="321048"/>
                      <a:pt x="345134" y="319469"/>
                    </a:cubicBezTo>
                    <a:cubicBezTo>
                      <a:pt x="343233" y="318996"/>
                      <a:pt x="342376" y="318163"/>
                      <a:pt x="342376" y="318163"/>
                    </a:cubicBezTo>
                    <a:lnTo>
                      <a:pt x="311174" y="305792"/>
                    </a:lnTo>
                    <a:lnTo>
                      <a:pt x="177860" y="307023"/>
                    </a:lnTo>
                    <a:lnTo>
                      <a:pt x="156550" y="316671"/>
                    </a:lnTo>
                    <a:cubicBezTo>
                      <a:pt x="156550" y="316671"/>
                      <a:pt x="146585" y="317255"/>
                      <a:pt x="138372" y="314508"/>
                    </a:cubicBezTo>
                    <a:cubicBezTo>
                      <a:pt x="131252" y="312134"/>
                      <a:pt x="128667" y="302062"/>
                      <a:pt x="128667" y="302062"/>
                    </a:cubicBezTo>
                    <a:lnTo>
                      <a:pt x="131550" y="230414"/>
                    </a:lnTo>
                    <a:lnTo>
                      <a:pt x="7306" y="243642"/>
                    </a:lnTo>
                    <a:lnTo>
                      <a:pt x="0" y="152225"/>
                    </a:lnTo>
                    <a:lnTo>
                      <a:pt x="125511" y="131985"/>
                    </a:lnTo>
                    <a:lnTo>
                      <a:pt x="149331" y="5370"/>
                    </a:lnTo>
                    <a:cubicBezTo>
                      <a:pt x="149331" y="5370"/>
                      <a:pt x="153693" y="5694"/>
                      <a:pt x="164018" y="3580"/>
                    </a:cubicBezTo>
                    <a:cubicBezTo>
                      <a:pt x="168169" y="1964"/>
                      <a:pt x="171573" y="0"/>
                      <a:pt x="171573" y="0"/>
                    </a:cubicBezTo>
                    <a:lnTo>
                      <a:pt x="184396" y="13178"/>
                    </a:lnTo>
                    <a:lnTo>
                      <a:pt x="366543" y="13178"/>
                    </a:lnTo>
                    <a:lnTo>
                      <a:pt x="507375" y="126067"/>
                    </a:lnTo>
                    <a:lnTo>
                      <a:pt x="500354" y="215507"/>
                    </a:lnTo>
                    <a:close/>
                  </a:path>
                </a:pathLst>
              </a:custGeom>
              <a:solidFill>
                <a:schemeClr val="tx1"/>
              </a:solidFill>
              <a:ln w="138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5C0CEB8-43EC-475B-BB24-8E3EC4424FE6}"/>
                  </a:ext>
                </a:extLst>
              </p:cNvPr>
              <p:cNvSpPr/>
              <p:nvPr/>
            </p:nvSpPr>
            <p:spPr>
              <a:xfrm>
                <a:off x="5998867" y="1449638"/>
                <a:ext cx="604257" cy="360328"/>
              </a:xfrm>
              <a:custGeom>
                <a:avLst/>
                <a:gdLst>
                  <a:gd name="connsiteX0" fmla="*/ 533046 w 604257"/>
                  <a:gd name="connsiteY0" fmla="*/ 118507 h 360328"/>
                  <a:gd name="connsiteX1" fmla="*/ 426969 w 604257"/>
                  <a:gd name="connsiteY1" fmla="*/ 25735 h 360328"/>
                  <a:gd name="connsiteX2" fmla="*/ 420135 w 604257"/>
                  <a:gd name="connsiteY2" fmla="*/ 25984 h 360328"/>
                  <a:gd name="connsiteX3" fmla="*/ 351670 w 604257"/>
                  <a:gd name="connsiteY3" fmla="*/ 0 h 360328"/>
                  <a:gd name="connsiteX4" fmla="*/ 308888 w 604257"/>
                  <a:gd name="connsiteY4" fmla="*/ 9336 h 360328"/>
                  <a:gd name="connsiteX5" fmla="*/ 271339 w 604257"/>
                  <a:gd name="connsiteY5" fmla="*/ 2149 h 360328"/>
                  <a:gd name="connsiteX6" fmla="*/ 208925 w 604257"/>
                  <a:gd name="connsiteY6" fmla="*/ 23497 h 360328"/>
                  <a:gd name="connsiteX7" fmla="*/ 208925 w 604257"/>
                  <a:gd name="connsiteY7" fmla="*/ 151205 h 360328"/>
                  <a:gd name="connsiteX8" fmla="*/ 215373 w 604257"/>
                  <a:gd name="connsiteY8" fmla="*/ 157658 h 360328"/>
                  <a:gd name="connsiteX9" fmla="*/ 267710 w 604257"/>
                  <a:gd name="connsiteY9" fmla="*/ 157658 h 360328"/>
                  <a:gd name="connsiteX10" fmla="*/ 291282 w 604257"/>
                  <a:gd name="connsiteY10" fmla="*/ 181255 h 360328"/>
                  <a:gd name="connsiteX11" fmla="*/ 291282 w 604257"/>
                  <a:gd name="connsiteY11" fmla="*/ 217421 h 360328"/>
                  <a:gd name="connsiteX12" fmla="*/ 321513 w 604257"/>
                  <a:gd name="connsiteY12" fmla="*/ 257455 h 360328"/>
                  <a:gd name="connsiteX13" fmla="*/ 285590 w 604257"/>
                  <a:gd name="connsiteY13" fmla="*/ 291793 h 360328"/>
                  <a:gd name="connsiteX14" fmla="*/ 246586 w 604257"/>
                  <a:gd name="connsiteY14" fmla="*/ 254271 h 360328"/>
                  <a:gd name="connsiteX15" fmla="*/ 276445 w 604257"/>
                  <a:gd name="connsiteY15" fmla="*/ 217508 h 360328"/>
                  <a:gd name="connsiteX16" fmla="*/ 276445 w 604257"/>
                  <a:gd name="connsiteY16" fmla="*/ 182150 h 360328"/>
                  <a:gd name="connsiteX17" fmla="*/ 268891 w 604257"/>
                  <a:gd name="connsiteY17" fmla="*/ 174591 h 360328"/>
                  <a:gd name="connsiteX18" fmla="*/ 214777 w 604257"/>
                  <a:gd name="connsiteY18" fmla="*/ 174591 h 360328"/>
                  <a:gd name="connsiteX19" fmla="*/ 190373 w 604257"/>
                  <a:gd name="connsiteY19" fmla="*/ 150160 h 360328"/>
                  <a:gd name="connsiteX20" fmla="*/ 190373 w 604257"/>
                  <a:gd name="connsiteY20" fmla="*/ 27997 h 360328"/>
                  <a:gd name="connsiteX21" fmla="*/ 186484 w 604257"/>
                  <a:gd name="connsiteY21" fmla="*/ 27849 h 360328"/>
                  <a:gd name="connsiteX22" fmla="*/ 84457 w 604257"/>
                  <a:gd name="connsiteY22" fmla="*/ 110116 h 360328"/>
                  <a:gd name="connsiteX23" fmla="*/ 0 w 604257"/>
                  <a:gd name="connsiteY23" fmla="*/ 218205 h 360328"/>
                  <a:gd name="connsiteX24" fmla="*/ 93453 w 604257"/>
                  <a:gd name="connsiteY24" fmla="*/ 319231 h 360328"/>
                  <a:gd name="connsiteX25" fmla="*/ 132382 w 604257"/>
                  <a:gd name="connsiteY25" fmla="*/ 309745 h 360328"/>
                  <a:gd name="connsiteX26" fmla="*/ 177574 w 604257"/>
                  <a:gd name="connsiteY26" fmla="*/ 337508 h 360328"/>
                  <a:gd name="connsiteX27" fmla="*/ 177574 w 604257"/>
                  <a:gd name="connsiteY27" fmla="*/ 232018 h 360328"/>
                  <a:gd name="connsiteX28" fmla="*/ 171883 w 604257"/>
                  <a:gd name="connsiteY28" fmla="*/ 226323 h 360328"/>
                  <a:gd name="connsiteX29" fmla="*/ 140485 w 604257"/>
                  <a:gd name="connsiteY29" fmla="*/ 226323 h 360328"/>
                  <a:gd name="connsiteX30" fmla="*/ 100400 w 604257"/>
                  <a:gd name="connsiteY30" fmla="*/ 255590 h 360328"/>
                  <a:gd name="connsiteX31" fmla="*/ 66365 w 604257"/>
                  <a:gd name="connsiteY31" fmla="*/ 219709 h 360328"/>
                  <a:gd name="connsiteX32" fmla="*/ 103853 w 604257"/>
                  <a:gd name="connsiteY32" fmla="*/ 180658 h 360328"/>
                  <a:gd name="connsiteX33" fmla="*/ 140099 w 604257"/>
                  <a:gd name="connsiteY33" fmla="*/ 208607 h 360328"/>
                  <a:gd name="connsiteX34" fmla="*/ 167920 w 604257"/>
                  <a:gd name="connsiteY34" fmla="*/ 208607 h 360328"/>
                  <a:gd name="connsiteX35" fmla="*/ 194026 w 604257"/>
                  <a:gd name="connsiteY35" fmla="*/ 234728 h 360328"/>
                  <a:gd name="connsiteX36" fmla="*/ 194026 w 604257"/>
                  <a:gd name="connsiteY36" fmla="*/ 339448 h 360328"/>
                  <a:gd name="connsiteX37" fmla="*/ 194051 w 604257"/>
                  <a:gd name="connsiteY37" fmla="*/ 339472 h 360328"/>
                  <a:gd name="connsiteX38" fmla="*/ 221947 w 604257"/>
                  <a:gd name="connsiteY38" fmla="*/ 335096 h 360328"/>
                  <a:gd name="connsiteX39" fmla="*/ 300302 w 604257"/>
                  <a:gd name="connsiteY39" fmla="*/ 360298 h 360328"/>
                  <a:gd name="connsiteX40" fmla="*/ 369960 w 604257"/>
                  <a:gd name="connsiteY40" fmla="*/ 337669 h 360328"/>
                  <a:gd name="connsiteX41" fmla="*/ 383914 w 604257"/>
                  <a:gd name="connsiteY41" fmla="*/ 342257 h 360328"/>
                  <a:gd name="connsiteX42" fmla="*/ 383914 w 604257"/>
                  <a:gd name="connsiteY42" fmla="*/ 110637 h 360328"/>
                  <a:gd name="connsiteX43" fmla="*/ 377775 w 604257"/>
                  <a:gd name="connsiteY43" fmla="*/ 104508 h 360328"/>
                  <a:gd name="connsiteX44" fmla="*/ 341071 w 604257"/>
                  <a:gd name="connsiteY44" fmla="*/ 104508 h 360328"/>
                  <a:gd name="connsiteX45" fmla="*/ 300961 w 604257"/>
                  <a:gd name="connsiteY45" fmla="*/ 133016 h 360328"/>
                  <a:gd name="connsiteX46" fmla="*/ 267138 w 604257"/>
                  <a:gd name="connsiteY46" fmla="*/ 97185 h 360328"/>
                  <a:gd name="connsiteX47" fmla="*/ 304639 w 604257"/>
                  <a:gd name="connsiteY47" fmla="*/ 58097 h 360328"/>
                  <a:gd name="connsiteX48" fmla="*/ 340897 w 604257"/>
                  <a:gd name="connsiteY48" fmla="*/ 86083 h 360328"/>
                  <a:gd name="connsiteX49" fmla="*/ 376298 w 604257"/>
                  <a:gd name="connsiteY49" fmla="*/ 86083 h 360328"/>
                  <a:gd name="connsiteX50" fmla="*/ 402353 w 604257"/>
                  <a:gd name="connsiteY50" fmla="*/ 112154 h 360328"/>
                  <a:gd name="connsiteX51" fmla="*/ 402353 w 604257"/>
                  <a:gd name="connsiteY51" fmla="*/ 232552 h 360328"/>
                  <a:gd name="connsiteX52" fmla="*/ 471689 w 604257"/>
                  <a:gd name="connsiteY52" fmla="*/ 232552 h 360328"/>
                  <a:gd name="connsiteX53" fmla="*/ 476958 w 604257"/>
                  <a:gd name="connsiteY53" fmla="*/ 227293 h 360328"/>
                  <a:gd name="connsiteX54" fmla="*/ 476958 w 604257"/>
                  <a:gd name="connsiteY54" fmla="*/ 217844 h 360328"/>
                  <a:gd name="connsiteX55" fmla="*/ 448602 w 604257"/>
                  <a:gd name="connsiteY55" fmla="*/ 177711 h 360328"/>
                  <a:gd name="connsiteX56" fmla="*/ 484387 w 604257"/>
                  <a:gd name="connsiteY56" fmla="*/ 143908 h 360328"/>
                  <a:gd name="connsiteX57" fmla="*/ 523466 w 604257"/>
                  <a:gd name="connsiteY57" fmla="*/ 181428 h 360328"/>
                  <a:gd name="connsiteX58" fmla="*/ 492836 w 604257"/>
                  <a:gd name="connsiteY58" fmla="*/ 218316 h 360328"/>
                  <a:gd name="connsiteX59" fmla="*/ 492836 w 604257"/>
                  <a:gd name="connsiteY59" fmla="*/ 225453 h 360328"/>
                  <a:gd name="connsiteX60" fmla="*/ 468943 w 604257"/>
                  <a:gd name="connsiteY60" fmla="*/ 249348 h 360328"/>
                  <a:gd name="connsiteX61" fmla="*/ 402353 w 604257"/>
                  <a:gd name="connsiteY61" fmla="*/ 249348 h 360328"/>
                  <a:gd name="connsiteX62" fmla="*/ 402353 w 604257"/>
                  <a:gd name="connsiteY62" fmla="*/ 344968 h 360328"/>
                  <a:gd name="connsiteX63" fmla="*/ 407212 w 604257"/>
                  <a:gd name="connsiteY63" fmla="*/ 345092 h 360328"/>
                  <a:gd name="connsiteX64" fmla="*/ 484860 w 604257"/>
                  <a:gd name="connsiteY64" fmla="*/ 306326 h 360328"/>
                  <a:gd name="connsiteX65" fmla="*/ 516782 w 604257"/>
                  <a:gd name="connsiteY65" fmla="*/ 313041 h 360328"/>
                  <a:gd name="connsiteX66" fmla="*/ 604258 w 604257"/>
                  <a:gd name="connsiteY66" fmla="*/ 215792 h 360328"/>
                  <a:gd name="connsiteX67" fmla="*/ 533046 w 604257"/>
                  <a:gd name="connsiteY67" fmla="*/ 118507 h 36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4257" h="360328">
                    <a:moveTo>
                      <a:pt x="533046" y="118507"/>
                    </a:moveTo>
                    <a:cubicBezTo>
                      <a:pt x="525255" y="65991"/>
                      <a:pt x="480735" y="25735"/>
                      <a:pt x="426969" y="25735"/>
                    </a:cubicBezTo>
                    <a:cubicBezTo>
                      <a:pt x="424670" y="25735"/>
                      <a:pt x="422397" y="25834"/>
                      <a:pt x="420135" y="25984"/>
                    </a:cubicBezTo>
                    <a:cubicBezTo>
                      <a:pt x="401671" y="9784"/>
                      <a:pt x="377788" y="0"/>
                      <a:pt x="351670" y="0"/>
                    </a:cubicBezTo>
                    <a:cubicBezTo>
                      <a:pt x="336436" y="0"/>
                      <a:pt x="321972" y="3357"/>
                      <a:pt x="308888" y="9336"/>
                    </a:cubicBezTo>
                    <a:cubicBezTo>
                      <a:pt x="297221" y="4711"/>
                      <a:pt x="284571" y="2149"/>
                      <a:pt x="271339" y="2149"/>
                    </a:cubicBezTo>
                    <a:cubicBezTo>
                      <a:pt x="247940" y="2149"/>
                      <a:pt x="226358" y="10095"/>
                      <a:pt x="208925" y="23497"/>
                    </a:cubicBezTo>
                    <a:lnTo>
                      <a:pt x="208925" y="151205"/>
                    </a:lnTo>
                    <a:cubicBezTo>
                      <a:pt x="208925" y="154773"/>
                      <a:pt x="211807" y="157658"/>
                      <a:pt x="215373" y="157658"/>
                    </a:cubicBezTo>
                    <a:lnTo>
                      <a:pt x="267710" y="157658"/>
                    </a:lnTo>
                    <a:cubicBezTo>
                      <a:pt x="280732" y="157658"/>
                      <a:pt x="291282" y="168225"/>
                      <a:pt x="291282" y="181255"/>
                    </a:cubicBezTo>
                    <a:lnTo>
                      <a:pt x="291282" y="217421"/>
                    </a:lnTo>
                    <a:cubicBezTo>
                      <a:pt x="309571" y="220965"/>
                      <a:pt x="323128" y="237774"/>
                      <a:pt x="321513" y="257455"/>
                    </a:cubicBezTo>
                    <a:cubicBezTo>
                      <a:pt x="319984" y="276091"/>
                      <a:pt x="304266" y="291084"/>
                      <a:pt x="285590" y="291793"/>
                    </a:cubicBezTo>
                    <a:cubicBezTo>
                      <a:pt x="264194" y="292614"/>
                      <a:pt x="246586" y="275494"/>
                      <a:pt x="246586" y="254271"/>
                    </a:cubicBezTo>
                    <a:cubicBezTo>
                      <a:pt x="246586" y="236170"/>
                      <a:pt x="259396" y="221064"/>
                      <a:pt x="276445" y="217508"/>
                    </a:cubicBezTo>
                    <a:lnTo>
                      <a:pt x="276445" y="182150"/>
                    </a:lnTo>
                    <a:cubicBezTo>
                      <a:pt x="276445" y="177973"/>
                      <a:pt x="273065" y="174591"/>
                      <a:pt x="268891" y="174591"/>
                    </a:cubicBezTo>
                    <a:lnTo>
                      <a:pt x="214777" y="174591"/>
                    </a:lnTo>
                    <a:cubicBezTo>
                      <a:pt x="201296" y="174591"/>
                      <a:pt x="190373" y="163650"/>
                      <a:pt x="190373" y="150160"/>
                    </a:cubicBezTo>
                    <a:lnTo>
                      <a:pt x="190373" y="27997"/>
                    </a:lnTo>
                    <a:cubicBezTo>
                      <a:pt x="189068" y="27947"/>
                      <a:pt x="187788" y="27849"/>
                      <a:pt x="186484" y="27849"/>
                    </a:cubicBezTo>
                    <a:cubicBezTo>
                      <a:pt x="137303" y="27849"/>
                      <a:pt x="96026" y="62822"/>
                      <a:pt x="84457" y="110116"/>
                    </a:cubicBezTo>
                    <a:cubicBezTo>
                      <a:pt x="42794" y="116952"/>
                      <a:pt x="0" y="165068"/>
                      <a:pt x="0" y="218205"/>
                    </a:cubicBezTo>
                    <a:cubicBezTo>
                      <a:pt x="0" y="276477"/>
                      <a:pt x="41551" y="319231"/>
                      <a:pt x="93453" y="319231"/>
                    </a:cubicBezTo>
                    <a:cubicBezTo>
                      <a:pt x="107345" y="319231"/>
                      <a:pt x="120516" y="315825"/>
                      <a:pt x="132382" y="309745"/>
                    </a:cubicBezTo>
                    <a:cubicBezTo>
                      <a:pt x="143753" y="323508"/>
                      <a:pt x="159545" y="333480"/>
                      <a:pt x="177574" y="337508"/>
                    </a:cubicBezTo>
                    <a:lnTo>
                      <a:pt x="177574" y="232018"/>
                    </a:lnTo>
                    <a:cubicBezTo>
                      <a:pt x="177574" y="228872"/>
                      <a:pt x="175027" y="226323"/>
                      <a:pt x="171883" y="226323"/>
                    </a:cubicBezTo>
                    <a:lnTo>
                      <a:pt x="140485" y="226323"/>
                    </a:lnTo>
                    <a:cubicBezTo>
                      <a:pt x="136533" y="244226"/>
                      <a:pt x="119845" y="257342"/>
                      <a:pt x="100400" y="255590"/>
                    </a:cubicBezTo>
                    <a:cubicBezTo>
                      <a:pt x="81897" y="253936"/>
                      <a:pt x="67086" y="238283"/>
                      <a:pt x="66365" y="219709"/>
                    </a:cubicBezTo>
                    <a:cubicBezTo>
                      <a:pt x="65520" y="198287"/>
                      <a:pt x="82630" y="180658"/>
                      <a:pt x="103853" y="180658"/>
                    </a:cubicBezTo>
                    <a:cubicBezTo>
                      <a:pt x="121262" y="180658"/>
                      <a:pt x="135861" y="192518"/>
                      <a:pt x="140099" y="208607"/>
                    </a:cubicBezTo>
                    <a:lnTo>
                      <a:pt x="167920" y="208607"/>
                    </a:lnTo>
                    <a:cubicBezTo>
                      <a:pt x="182333" y="208607"/>
                      <a:pt x="194026" y="220306"/>
                      <a:pt x="194026" y="234728"/>
                    </a:cubicBezTo>
                    <a:lnTo>
                      <a:pt x="194026" y="339448"/>
                    </a:lnTo>
                    <a:cubicBezTo>
                      <a:pt x="194038" y="339459"/>
                      <a:pt x="194038" y="339472"/>
                      <a:pt x="194051" y="339472"/>
                    </a:cubicBezTo>
                    <a:cubicBezTo>
                      <a:pt x="203829" y="339659"/>
                      <a:pt x="213211" y="338080"/>
                      <a:pt x="221947" y="335096"/>
                    </a:cubicBezTo>
                    <a:cubicBezTo>
                      <a:pt x="242722" y="351321"/>
                      <a:pt x="270258" y="360943"/>
                      <a:pt x="300302" y="360298"/>
                    </a:cubicBezTo>
                    <a:cubicBezTo>
                      <a:pt x="326720" y="359737"/>
                      <a:pt x="350862" y="351321"/>
                      <a:pt x="369960" y="337669"/>
                    </a:cubicBezTo>
                    <a:cubicBezTo>
                      <a:pt x="374446" y="339534"/>
                      <a:pt x="379105" y="341063"/>
                      <a:pt x="383914" y="342257"/>
                    </a:cubicBezTo>
                    <a:lnTo>
                      <a:pt x="383914" y="110637"/>
                    </a:lnTo>
                    <a:cubicBezTo>
                      <a:pt x="383914" y="107243"/>
                      <a:pt x="381168" y="104508"/>
                      <a:pt x="377775" y="104508"/>
                    </a:cubicBezTo>
                    <a:lnTo>
                      <a:pt x="341071" y="104508"/>
                    </a:lnTo>
                    <a:cubicBezTo>
                      <a:pt x="336822" y="122088"/>
                      <a:pt x="320232" y="134856"/>
                      <a:pt x="300961" y="133016"/>
                    </a:cubicBezTo>
                    <a:cubicBezTo>
                      <a:pt x="282558" y="131263"/>
                      <a:pt x="267883" y="115673"/>
                      <a:pt x="267138" y="97185"/>
                    </a:cubicBezTo>
                    <a:cubicBezTo>
                      <a:pt x="266281" y="75752"/>
                      <a:pt x="283403" y="58097"/>
                      <a:pt x="304639" y="58097"/>
                    </a:cubicBezTo>
                    <a:cubicBezTo>
                      <a:pt x="322060" y="58097"/>
                      <a:pt x="336659" y="69982"/>
                      <a:pt x="340897" y="86083"/>
                    </a:cubicBezTo>
                    <a:lnTo>
                      <a:pt x="376298" y="86083"/>
                    </a:lnTo>
                    <a:cubicBezTo>
                      <a:pt x="390686" y="86083"/>
                      <a:pt x="402353" y="97757"/>
                      <a:pt x="402353" y="112154"/>
                    </a:cubicBezTo>
                    <a:lnTo>
                      <a:pt x="402353" y="232552"/>
                    </a:lnTo>
                    <a:lnTo>
                      <a:pt x="471689" y="232552"/>
                    </a:lnTo>
                    <a:cubicBezTo>
                      <a:pt x="474596" y="232552"/>
                      <a:pt x="476958" y="230201"/>
                      <a:pt x="476958" y="227293"/>
                    </a:cubicBezTo>
                    <a:lnTo>
                      <a:pt x="476958" y="217844"/>
                    </a:lnTo>
                    <a:cubicBezTo>
                      <a:pt x="459437" y="213530"/>
                      <a:pt x="446750" y="196957"/>
                      <a:pt x="448602" y="177711"/>
                    </a:cubicBezTo>
                    <a:cubicBezTo>
                      <a:pt x="450366" y="159310"/>
                      <a:pt x="465935" y="144653"/>
                      <a:pt x="484387" y="143908"/>
                    </a:cubicBezTo>
                    <a:cubicBezTo>
                      <a:pt x="505835" y="143049"/>
                      <a:pt x="523466" y="160182"/>
                      <a:pt x="523466" y="181428"/>
                    </a:cubicBezTo>
                    <a:cubicBezTo>
                      <a:pt x="523466" y="199816"/>
                      <a:pt x="510270" y="215084"/>
                      <a:pt x="492836" y="218316"/>
                    </a:cubicBezTo>
                    <a:lnTo>
                      <a:pt x="492836" y="225453"/>
                    </a:lnTo>
                    <a:cubicBezTo>
                      <a:pt x="492836" y="238656"/>
                      <a:pt x="482139" y="249348"/>
                      <a:pt x="468943" y="249348"/>
                    </a:cubicBezTo>
                    <a:lnTo>
                      <a:pt x="402353" y="249348"/>
                    </a:lnTo>
                    <a:lnTo>
                      <a:pt x="402353" y="344968"/>
                    </a:lnTo>
                    <a:cubicBezTo>
                      <a:pt x="403956" y="345042"/>
                      <a:pt x="405584" y="345092"/>
                      <a:pt x="407212" y="345092"/>
                    </a:cubicBezTo>
                    <a:cubicBezTo>
                      <a:pt x="438935" y="345092"/>
                      <a:pt x="467116" y="329875"/>
                      <a:pt x="484860" y="306326"/>
                    </a:cubicBezTo>
                    <a:cubicBezTo>
                      <a:pt x="494750" y="310653"/>
                      <a:pt x="505511" y="313041"/>
                      <a:pt x="516782" y="313041"/>
                    </a:cubicBezTo>
                    <a:cubicBezTo>
                      <a:pt x="565091" y="313041"/>
                      <a:pt x="604258" y="269501"/>
                      <a:pt x="604258" y="215792"/>
                    </a:cubicBezTo>
                    <a:cubicBezTo>
                      <a:pt x="604258" y="168262"/>
                      <a:pt x="571541" y="128341"/>
                      <a:pt x="533046" y="118507"/>
                    </a:cubicBezTo>
                    <a:close/>
                  </a:path>
                </a:pathLst>
              </a:custGeom>
              <a:solidFill>
                <a:srgbClr val="2878FD"/>
              </a:solidFill>
              <a:ln w="138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3" name="TextBox 92">
              <a:extLst>
                <a:ext uri="{FF2B5EF4-FFF2-40B4-BE49-F238E27FC236}">
                  <a16:creationId xmlns:a16="http://schemas.microsoft.com/office/drawing/2014/main" id="{C19BEE8E-B807-4550-9B4C-FA1269C6A243}"/>
                </a:ext>
              </a:extLst>
            </p:cNvPr>
            <p:cNvSpPr txBox="1"/>
            <p:nvPr/>
          </p:nvSpPr>
          <p:spPr>
            <a:xfrm>
              <a:off x="6801536" y="3205612"/>
              <a:ext cx="149271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4472C4">
                      <a:lumMod val="20000"/>
                      <a:lumOff val="80000"/>
                    </a:srgbClr>
                  </a:solidFill>
                  <a:effectLst/>
                  <a:uLnTx/>
                  <a:uFillTx/>
                  <a:latin typeface="Segoe UI" panose="020B0502040204020203" pitchFamily="34" charset="0"/>
                  <a:ea typeface="+mn-ea"/>
                  <a:cs typeface="Segoe UI" panose="020B0502040204020203" pitchFamily="34" charset="0"/>
                </a:rPr>
                <a:t>Azure Computer Vision</a:t>
              </a:r>
              <a:endParaRPr kumimoji="0" lang="en-IN" sz="1000" b="0" i="0" u="none" strike="noStrike" kern="1200" cap="none" spc="0" normalizeH="0" baseline="0" noProof="0">
                <a:ln>
                  <a:noFill/>
                </a:ln>
                <a:solidFill>
                  <a:srgbClr val="4472C4">
                    <a:lumMod val="20000"/>
                    <a:lumOff val="80000"/>
                  </a:srgbClr>
                </a:solidFill>
                <a:effectLst/>
                <a:uLnTx/>
                <a:uFillTx/>
                <a:latin typeface="Segoe UI" panose="020B0502040204020203" pitchFamily="34" charset="0"/>
                <a:ea typeface="+mn-ea"/>
                <a:cs typeface="Segoe UI" panose="020B0502040204020203" pitchFamily="34" charset="0"/>
              </a:endParaRPr>
            </a:p>
          </p:txBody>
        </p:sp>
        <p:cxnSp>
          <p:nvCxnSpPr>
            <p:cNvPr id="233" name="Connector: Elbow 232">
              <a:extLst>
                <a:ext uri="{FF2B5EF4-FFF2-40B4-BE49-F238E27FC236}">
                  <a16:creationId xmlns:a16="http://schemas.microsoft.com/office/drawing/2014/main" id="{6C72D913-21BE-43FB-877F-E63F9772E0DA}"/>
                </a:ext>
              </a:extLst>
            </p:cNvPr>
            <p:cNvCxnSpPr>
              <a:cxnSpLocks/>
            </p:cNvCxnSpPr>
            <p:nvPr/>
          </p:nvCxnSpPr>
          <p:spPr>
            <a:xfrm rot="10800000" flipV="1">
              <a:off x="4129099" y="2695780"/>
              <a:ext cx="1662383" cy="355185"/>
            </a:xfrm>
            <a:prstGeom prst="bentConnector3">
              <a:avLst>
                <a:gd name="adj1" fmla="val 50000"/>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377798AC-4C98-4FB1-9BC8-BF0E50E18ADF}"/>
              </a:ext>
            </a:extLst>
          </p:cNvPr>
          <p:cNvGrpSpPr/>
          <p:nvPr/>
        </p:nvGrpSpPr>
        <p:grpSpPr>
          <a:xfrm>
            <a:off x="5362211" y="5213404"/>
            <a:ext cx="4772040" cy="1379687"/>
            <a:chOff x="5499997" y="5188352"/>
            <a:chExt cx="4772040" cy="1379687"/>
          </a:xfrm>
        </p:grpSpPr>
        <p:pic>
          <p:nvPicPr>
            <p:cNvPr id="199" name="Graphic 198">
              <a:extLst>
                <a:ext uri="{FF2B5EF4-FFF2-40B4-BE49-F238E27FC236}">
                  <a16:creationId xmlns:a16="http://schemas.microsoft.com/office/drawing/2014/main" id="{6C6FB580-30C8-4849-99EF-111C8F9E5DB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50349" y="5603245"/>
              <a:ext cx="538434" cy="538434"/>
            </a:xfrm>
            <a:prstGeom prst="rect">
              <a:avLst/>
            </a:prstGeom>
          </p:spPr>
        </p:pic>
        <p:sp>
          <p:nvSpPr>
            <p:cNvPr id="200" name="TextBox 199">
              <a:extLst>
                <a:ext uri="{FF2B5EF4-FFF2-40B4-BE49-F238E27FC236}">
                  <a16:creationId xmlns:a16="http://schemas.microsoft.com/office/drawing/2014/main" id="{8FF1F1A2-7AB0-44BF-92B5-E7DEBB70573F}"/>
                </a:ext>
              </a:extLst>
            </p:cNvPr>
            <p:cNvSpPr txBox="1"/>
            <p:nvPr/>
          </p:nvSpPr>
          <p:spPr>
            <a:xfrm>
              <a:off x="5611658" y="6117104"/>
              <a:ext cx="814413" cy="2308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Train</a:t>
              </a:r>
            </a:p>
          </p:txBody>
        </p:sp>
        <p:pic>
          <p:nvPicPr>
            <p:cNvPr id="201" name="Graphic 200" descr="Icon of connected dots ">
              <a:extLst>
                <a:ext uri="{FF2B5EF4-FFF2-40B4-BE49-F238E27FC236}">
                  <a16:creationId xmlns:a16="http://schemas.microsoft.com/office/drawing/2014/main" id="{5D4AA356-5FC3-432C-8B40-8C204B5A345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57546" y="5639596"/>
              <a:ext cx="500357" cy="441105"/>
            </a:xfrm>
            <a:prstGeom prst="rect">
              <a:avLst/>
            </a:prstGeom>
          </p:spPr>
        </p:pic>
        <p:grpSp>
          <p:nvGrpSpPr>
            <p:cNvPr id="202" name="requests" descr="requests, check, approve">
              <a:extLst>
                <a:ext uri="{FF2B5EF4-FFF2-40B4-BE49-F238E27FC236}">
                  <a16:creationId xmlns:a16="http://schemas.microsoft.com/office/drawing/2014/main" id="{DE45D991-81C6-4E6D-8343-5F6158925F5C}"/>
                </a:ext>
              </a:extLst>
            </p:cNvPr>
            <p:cNvGrpSpPr/>
            <p:nvPr/>
          </p:nvGrpSpPr>
          <p:grpSpPr>
            <a:xfrm>
              <a:off x="6978276" y="5638861"/>
              <a:ext cx="450375" cy="450375"/>
              <a:chOff x="6471136" y="3954189"/>
              <a:chExt cx="322093" cy="322093"/>
            </a:xfrm>
          </p:grpSpPr>
          <p:sp>
            <p:nvSpPr>
              <p:cNvPr id="221" name="Freeform: Shape 220">
                <a:extLst>
                  <a:ext uri="{FF2B5EF4-FFF2-40B4-BE49-F238E27FC236}">
                    <a16:creationId xmlns:a16="http://schemas.microsoft.com/office/drawing/2014/main" id="{A54825EA-16E7-44FC-88F6-B82E2243F905}"/>
                  </a:ext>
                </a:extLst>
              </p:cNvPr>
              <p:cNvSpPr/>
              <p:nvPr/>
            </p:nvSpPr>
            <p:spPr>
              <a:xfrm>
                <a:off x="6471136" y="3954189"/>
                <a:ext cx="322093" cy="322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26C4F1CB-33D8-4D0C-8150-5AC8F27BB89B}"/>
                  </a:ext>
                </a:extLst>
              </p:cNvPr>
              <p:cNvSpPr/>
              <p:nvPr/>
            </p:nvSpPr>
            <p:spPr>
              <a:xfrm>
                <a:off x="6505626" y="4004647"/>
                <a:ext cx="254990" cy="208018"/>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3" name="TextBox 202">
              <a:extLst>
                <a:ext uri="{FF2B5EF4-FFF2-40B4-BE49-F238E27FC236}">
                  <a16:creationId xmlns:a16="http://schemas.microsoft.com/office/drawing/2014/main" id="{4C54DE24-9FF1-4FC9-A040-A7AF6F1D24A9}"/>
                </a:ext>
              </a:extLst>
            </p:cNvPr>
            <p:cNvSpPr txBox="1"/>
            <p:nvPr/>
          </p:nvSpPr>
          <p:spPr>
            <a:xfrm>
              <a:off x="6812009" y="6153908"/>
              <a:ext cx="814413" cy="2308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Validate</a:t>
              </a:r>
            </a:p>
          </p:txBody>
        </p:sp>
        <p:sp>
          <p:nvSpPr>
            <p:cNvPr id="204" name="TextBox 203">
              <a:extLst>
                <a:ext uri="{FF2B5EF4-FFF2-40B4-BE49-F238E27FC236}">
                  <a16:creationId xmlns:a16="http://schemas.microsoft.com/office/drawing/2014/main" id="{8F4AD07D-84CC-47FA-9030-96C3FD72E45C}"/>
                </a:ext>
              </a:extLst>
            </p:cNvPr>
            <p:cNvSpPr txBox="1"/>
            <p:nvPr/>
          </p:nvSpPr>
          <p:spPr>
            <a:xfrm>
              <a:off x="8012360" y="6153908"/>
              <a:ext cx="814413" cy="2308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Deploy</a:t>
              </a:r>
            </a:p>
          </p:txBody>
        </p:sp>
        <p:sp>
          <p:nvSpPr>
            <p:cNvPr id="205" name="TextBox 204">
              <a:extLst>
                <a:ext uri="{FF2B5EF4-FFF2-40B4-BE49-F238E27FC236}">
                  <a16:creationId xmlns:a16="http://schemas.microsoft.com/office/drawing/2014/main" id="{ACD05E8C-6A9C-46A2-AB6A-5BEF2674A68B}"/>
                </a:ext>
              </a:extLst>
            </p:cNvPr>
            <p:cNvSpPr txBox="1"/>
            <p:nvPr/>
          </p:nvSpPr>
          <p:spPr>
            <a:xfrm>
              <a:off x="9157006" y="6153908"/>
              <a:ext cx="814413" cy="2308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Monitor</a:t>
              </a:r>
            </a:p>
          </p:txBody>
        </p:sp>
        <p:sp>
          <p:nvSpPr>
            <p:cNvPr id="206" name="Isosceles Triangle 205">
              <a:extLst>
                <a:ext uri="{FF2B5EF4-FFF2-40B4-BE49-F238E27FC236}">
                  <a16:creationId xmlns:a16="http://schemas.microsoft.com/office/drawing/2014/main" id="{B9B696EB-088E-4C0C-BF7B-932CC6770EFB}"/>
                </a:ext>
              </a:extLst>
            </p:cNvPr>
            <p:cNvSpPr/>
            <p:nvPr/>
          </p:nvSpPr>
          <p:spPr bwMode="auto">
            <a:xfrm rot="5400000">
              <a:off x="6565489" y="5805686"/>
              <a:ext cx="121685" cy="13355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Isosceles Triangle 206">
              <a:extLst>
                <a:ext uri="{FF2B5EF4-FFF2-40B4-BE49-F238E27FC236}">
                  <a16:creationId xmlns:a16="http://schemas.microsoft.com/office/drawing/2014/main" id="{19B20588-4461-4D23-AE98-ECABCE9ED1AC}"/>
                </a:ext>
              </a:extLst>
            </p:cNvPr>
            <p:cNvSpPr/>
            <p:nvPr/>
          </p:nvSpPr>
          <p:spPr bwMode="auto">
            <a:xfrm rot="5400000">
              <a:off x="7807175" y="5805686"/>
              <a:ext cx="121685" cy="13355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Isosceles Triangle 207">
              <a:extLst>
                <a:ext uri="{FF2B5EF4-FFF2-40B4-BE49-F238E27FC236}">
                  <a16:creationId xmlns:a16="http://schemas.microsoft.com/office/drawing/2014/main" id="{2D53526D-91B1-4B78-82DC-8F1294398277}"/>
                </a:ext>
              </a:extLst>
            </p:cNvPr>
            <p:cNvSpPr/>
            <p:nvPr/>
          </p:nvSpPr>
          <p:spPr bwMode="auto">
            <a:xfrm rot="5400000">
              <a:off x="8897301" y="5805686"/>
              <a:ext cx="121685" cy="13355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TextBox 209">
              <a:extLst>
                <a:ext uri="{FF2B5EF4-FFF2-40B4-BE49-F238E27FC236}">
                  <a16:creationId xmlns:a16="http://schemas.microsoft.com/office/drawing/2014/main" id="{F469D159-2314-4702-804E-D6F25F305DA9}"/>
                </a:ext>
              </a:extLst>
            </p:cNvPr>
            <p:cNvSpPr txBox="1"/>
            <p:nvPr/>
          </p:nvSpPr>
          <p:spPr>
            <a:xfrm>
              <a:off x="5774662" y="5188352"/>
              <a:ext cx="4119385" cy="307777"/>
            </a:xfrm>
            <a:prstGeom prst="rect">
              <a:avLst/>
            </a:prstGeom>
            <a:noFill/>
            <a:ln>
              <a:noFill/>
              <a:prstDash val="lgDash"/>
            </a:ln>
          </p:spPr>
          <p:txBody>
            <a:bodyPr wrap="square" lIns="45720" tIns="45720" rIns="4572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Segoe UI Semibold"/>
                  <a:ea typeface="+mn-ea"/>
                  <a:cs typeface="+mn-cs"/>
                </a:rPr>
                <a:t>Azure ML – Drug Efficacy Mapping Model</a:t>
              </a:r>
            </a:p>
          </p:txBody>
        </p:sp>
        <p:grpSp>
          <p:nvGrpSpPr>
            <p:cNvPr id="211" name="Group 331">
              <a:extLst>
                <a:ext uri="{FF2B5EF4-FFF2-40B4-BE49-F238E27FC236}">
                  <a16:creationId xmlns:a16="http://schemas.microsoft.com/office/drawing/2014/main" id="{7A20D61D-A7C3-4F7B-B0FA-A66B142DBCDA}"/>
                </a:ext>
              </a:extLst>
            </p:cNvPr>
            <p:cNvGrpSpPr>
              <a:grpSpLocks noChangeAspect="1"/>
            </p:cNvGrpSpPr>
            <p:nvPr/>
          </p:nvGrpSpPr>
          <p:grpSpPr bwMode="auto">
            <a:xfrm>
              <a:off x="9323000" y="5713239"/>
              <a:ext cx="441105" cy="366174"/>
              <a:chOff x="2204" y="2803"/>
              <a:chExt cx="312" cy="259"/>
            </a:xfrm>
          </p:grpSpPr>
          <p:sp>
            <p:nvSpPr>
              <p:cNvPr id="212" name="Freeform 332">
                <a:extLst>
                  <a:ext uri="{FF2B5EF4-FFF2-40B4-BE49-F238E27FC236}">
                    <a16:creationId xmlns:a16="http://schemas.microsoft.com/office/drawing/2014/main" id="{B9C8F8FB-7C18-4D55-8943-7ADC5B40998E}"/>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3" name="Freeform 333">
                <a:extLst>
                  <a:ext uri="{FF2B5EF4-FFF2-40B4-BE49-F238E27FC236}">
                    <a16:creationId xmlns:a16="http://schemas.microsoft.com/office/drawing/2014/main" id="{E1C5D187-4BBE-4A29-A933-4F492B72D293}"/>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334">
                <a:extLst>
                  <a:ext uri="{FF2B5EF4-FFF2-40B4-BE49-F238E27FC236}">
                    <a16:creationId xmlns:a16="http://schemas.microsoft.com/office/drawing/2014/main" id="{043DAD44-F4F0-4C71-9D20-D34EA93D2687}"/>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335">
                <a:extLst>
                  <a:ext uri="{FF2B5EF4-FFF2-40B4-BE49-F238E27FC236}">
                    <a16:creationId xmlns:a16="http://schemas.microsoft.com/office/drawing/2014/main" id="{ACF49B77-0B50-4F9E-AEE0-1F0A83911F3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336">
                <a:extLst>
                  <a:ext uri="{FF2B5EF4-FFF2-40B4-BE49-F238E27FC236}">
                    <a16:creationId xmlns:a16="http://schemas.microsoft.com/office/drawing/2014/main" id="{567E0FF1-1F09-4DBA-A161-0873ECE361A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Freeform 337">
                <a:extLst>
                  <a:ext uri="{FF2B5EF4-FFF2-40B4-BE49-F238E27FC236}">
                    <a16:creationId xmlns:a16="http://schemas.microsoft.com/office/drawing/2014/main" id="{293AC78E-87F9-4B6F-8FCC-1CF5FE784A0D}"/>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9" name="Oval 338">
                <a:extLst>
                  <a:ext uri="{FF2B5EF4-FFF2-40B4-BE49-F238E27FC236}">
                    <a16:creationId xmlns:a16="http://schemas.microsoft.com/office/drawing/2014/main" id="{88BC8A5A-21E2-43F6-B81A-FDEC803A30FD}"/>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0" name="Freeform 339">
                <a:extLst>
                  <a:ext uri="{FF2B5EF4-FFF2-40B4-BE49-F238E27FC236}">
                    <a16:creationId xmlns:a16="http://schemas.microsoft.com/office/drawing/2014/main" id="{4CD00592-2232-4ECD-BD76-A9C5752BE0CB}"/>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42" name="Rectangle 241">
              <a:extLst>
                <a:ext uri="{FF2B5EF4-FFF2-40B4-BE49-F238E27FC236}">
                  <a16:creationId xmlns:a16="http://schemas.microsoft.com/office/drawing/2014/main" id="{7C4836AB-63F8-477C-8FCE-647314927B79}"/>
                </a:ext>
              </a:extLst>
            </p:cNvPr>
            <p:cNvSpPr/>
            <p:nvPr/>
          </p:nvSpPr>
          <p:spPr bwMode="auto">
            <a:xfrm>
              <a:off x="5499997" y="5490368"/>
              <a:ext cx="4772040" cy="1077671"/>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CC501E4C-E6A0-4EE0-8377-F45CE2EB7E1C}"/>
              </a:ext>
            </a:extLst>
          </p:cNvPr>
          <p:cNvGrpSpPr/>
          <p:nvPr/>
        </p:nvGrpSpPr>
        <p:grpSpPr>
          <a:xfrm>
            <a:off x="406325" y="863299"/>
            <a:ext cx="2264796" cy="2922956"/>
            <a:chOff x="471640" y="863299"/>
            <a:chExt cx="2264796" cy="2922956"/>
          </a:xfrm>
        </p:grpSpPr>
        <p:grpSp>
          <p:nvGrpSpPr>
            <p:cNvPr id="56" name="Group 55">
              <a:extLst>
                <a:ext uri="{FF2B5EF4-FFF2-40B4-BE49-F238E27FC236}">
                  <a16:creationId xmlns:a16="http://schemas.microsoft.com/office/drawing/2014/main" id="{562AD926-19A6-4872-A8B3-247285CB028A}"/>
                </a:ext>
              </a:extLst>
            </p:cNvPr>
            <p:cNvGrpSpPr/>
            <p:nvPr/>
          </p:nvGrpSpPr>
          <p:grpSpPr>
            <a:xfrm>
              <a:off x="482930" y="863299"/>
              <a:ext cx="2253506" cy="2922956"/>
              <a:chOff x="620716" y="958486"/>
              <a:chExt cx="2253506" cy="2827768"/>
            </a:xfrm>
          </p:grpSpPr>
          <p:sp>
            <p:nvSpPr>
              <p:cNvPr id="139" name="Rectangle 138">
                <a:extLst>
                  <a:ext uri="{FF2B5EF4-FFF2-40B4-BE49-F238E27FC236}">
                    <a16:creationId xmlns:a16="http://schemas.microsoft.com/office/drawing/2014/main" id="{F10AD54A-5F91-4B14-A0F2-15657FFB9F85}"/>
                  </a:ext>
                </a:extLst>
              </p:cNvPr>
              <p:cNvSpPr/>
              <p:nvPr/>
            </p:nvSpPr>
            <p:spPr bwMode="auto">
              <a:xfrm>
                <a:off x="620716" y="958486"/>
                <a:ext cx="2253506" cy="584775"/>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Clinical Document Ingestion</a:t>
                </a:r>
              </a:p>
            </p:txBody>
          </p:sp>
          <p:sp>
            <p:nvSpPr>
              <p:cNvPr id="33798" name="Rectangle 33797">
                <a:extLst>
                  <a:ext uri="{FF2B5EF4-FFF2-40B4-BE49-F238E27FC236}">
                    <a16:creationId xmlns:a16="http://schemas.microsoft.com/office/drawing/2014/main" id="{729A50A9-9FCB-44B3-94B5-04E7DC04B670}"/>
                  </a:ext>
                </a:extLst>
              </p:cNvPr>
              <p:cNvSpPr/>
              <p:nvPr/>
            </p:nvSpPr>
            <p:spPr bwMode="auto">
              <a:xfrm>
                <a:off x="889136" y="1505334"/>
                <a:ext cx="1602954" cy="2280920"/>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F12CFD4A-0416-4B3F-BE33-A612CC7A09ED}"/>
                </a:ext>
              </a:extLst>
            </p:cNvPr>
            <p:cNvGrpSpPr/>
            <p:nvPr/>
          </p:nvGrpSpPr>
          <p:grpSpPr>
            <a:xfrm>
              <a:off x="554826" y="1351969"/>
              <a:ext cx="1979884" cy="1155833"/>
              <a:chOff x="902547" y="1559441"/>
              <a:chExt cx="2428935" cy="1139728"/>
            </a:xfrm>
          </p:grpSpPr>
          <p:grpSp>
            <p:nvGrpSpPr>
              <p:cNvPr id="90" name="Group 89">
                <a:extLst>
                  <a:ext uri="{FF2B5EF4-FFF2-40B4-BE49-F238E27FC236}">
                    <a16:creationId xmlns:a16="http://schemas.microsoft.com/office/drawing/2014/main" id="{C87632C0-BF53-40F6-AF80-627A6E410AEB}"/>
                  </a:ext>
                </a:extLst>
              </p:cNvPr>
              <p:cNvGrpSpPr/>
              <p:nvPr/>
            </p:nvGrpSpPr>
            <p:grpSpPr>
              <a:xfrm>
                <a:off x="1794753" y="2051165"/>
                <a:ext cx="615026" cy="648004"/>
                <a:chOff x="10968957" y="4769665"/>
                <a:chExt cx="615026" cy="648004"/>
              </a:xfrm>
            </p:grpSpPr>
            <p:sp>
              <p:nvSpPr>
                <p:cNvPr id="10" name="Freeform: Shape 9">
                  <a:extLst>
                    <a:ext uri="{FF2B5EF4-FFF2-40B4-BE49-F238E27FC236}">
                      <a16:creationId xmlns:a16="http://schemas.microsoft.com/office/drawing/2014/main" id="{D8428FE0-09BE-4B96-B880-8754FE125B34}"/>
                    </a:ext>
                  </a:extLst>
                </p:cNvPr>
                <p:cNvSpPr/>
                <p:nvPr/>
              </p:nvSpPr>
              <p:spPr>
                <a:xfrm>
                  <a:off x="11016741" y="4769665"/>
                  <a:ext cx="567242" cy="648004"/>
                </a:xfrm>
                <a:custGeom>
                  <a:avLst/>
                  <a:gdLst>
                    <a:gd name="connsiteX0" fmla="*/ 540858 w 567242"/>
                    <a:gd name="connsiteY0" fmla="*/ 588645 h 648004"/>
                    <a:gd name="connsiteX1" fmla="*/ 567242 w 567242"/>
                    <a:gd name="connsiteY1" fmla="*/ 588645 h 648004"/>
                    <a:gd name="connsiteX2" fmla="*/ 567242 w 567242"/>
                    <a:gd name="connsiteY2" fmla="*/ 0 h 648004"/>
                    <a:gd name="connsiteX3" fmla="*/ 51121 w 567242"/>
                    <a:gd name="connsiteY3" fmla="*/ 0 h 648004"/>
                    <a:gd name="connsiteX4" fmla="*/ 0 w 567242"/>
                    <a:gd name="connsiteY4" fmla="*/ 47815 h 648004"/>
                    <a:gd name="connsiteX5" fmla="*/ 0 w 567242"/>
                    <a:gd name="connsiteY5" fmla="*/ 616677 h 648004"/>
                    <a:gd name="connsiteX6" fmla="*/ 31290 w 567242"/>
                    <a:gd name="connsiteY6" fmla="*/ 648005 h 648004"/>
                    <a:gd name="connsiteX7" fmla="*/ 501282 w 567242"/>
                    <a:gd name="connsiteY7" fmla="*/ 648005 h 648004"/>
                    <a:gd name="connsiteX8" fmla="*/ 501282 w 567242"/>
                    <a:gd name="connsiteY8" fmla="*/ 638108 h 64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7242" h="648004">
                      <a:moveTo>
                        <a:pt x="540858" y="588645"/>
                      </a:moveTo>
                      <a:lnTo>
                        <a:pt x="567242" y="588645"/>
                      </a:lnTo>
                      <a:lnTo>
                        <a:pt x="567242" y="0"/>
                      </a:lnTo>
                      <a:lnTo>
                        <a:pt x="51121" y="0"/>
                      </a:lnTo>
                      <a:cubicBezTo>
                        <a:pt x="34633" y="1648"/>
                        <a:pt x="0" y="42863"/>
                        <a:pt x="0" y="47815"/>
                      </a:cubicBezTo>
                      <a:lnTo>
                        <a:pt x="0" y="616677"/>
                      </a:lnTo>
                      <a:cubicBezTo>
                        <a:pt x="-9" y="633965"/>
                        <a:pt x="14002" y="647995"/>
                        <a:pt x="31290" y="648005"/>
                      </a:cubicBezTo>
                      <a:lnTo>
                        <a:pt x="501282" y="648005"/>
                      </a:lnTo>
                      <a:lnTo>
                        <a:pt x="501282" y="638108"/>
                      </a:lnTo>
                      <a:close/>
                    </a:path>
                  </a:pathLst>
                </a:custGeom>
                <a:solidFill>
                  <a:srgbClr val="0072C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2BBF50A3-758A-4329-9418-B95C1C366134}"/>
                    </a:ext>
                  </a:extLst>
                </p:cNvPr>
                <p:cNvSpPr/>
                <p:nvPr/>
              </p:nvSpPr>
              <p:spPr>
                <a:xfrm>
                  <a:off x="11047299" y="4795859"/>
                  <a:ext cx="510281" cy="611866"/>
                </a:xfrm>
                <a:custGeom>
                  <a:avLst/>
                  <a:gdLst>
                    <a:gd name="connsiteX0" fmla="*/ 43652 w 510281"/>
                    <a:gd name="connsiteY0" fmla="*/ 161 h 611866"/>
                    <a:gd name="connsiteX1" fmla="*/ 10667 w 510281"/>
                    <a:gd name="connsiteY1" fmla="*/ 13344 h 611866"/>
                    <a:gd name="connsiteX2" fmla="*/ 30450 w 510281"/>
                    <a:gd name="connsiteY2" fmla="*/ 38032 h 611866"/>
                    <a:gd name="connsiteX3" fmla="*/ 470715 w 510281"/>
                    <a:gd name="connsiteY3" fmla="*/ 38032 h 611866"/>
                    <a:gd name="connsiteX4" fmla="*/ 470715 w 510281"/>
                    <a:gd name="connsiteY4" fmla="*/ 611866 h 611866"/>
                    <a:gd name="connsiteX5" fmla="*/ 510282 w 510281"/>
                    <a:gd name="connsiteY5" fmla="*/ 560746 h 611866"/>
                    <a:gd name="connsiteX6" fmla="*/ 510282 w 510281"/>
                    <a:gd name="connsiteY6" fmla="*/ 161 h 61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281" h="611866">
                      <a:moveTo>
                        <a:pt x="43652" y="161"/>
                      </a:moveTo>
                      <a:cubicBezTo>
                        <a:pt x="31184" y="-972"/>
                        <a:pt x="18916" y="3924"/>
                        <a:pt x="10667" y="13344"/>
                      </a:cubicBezTo>
                      <a:cubicBezTo>
                        <a:pt x="-17384" y="38032"/>
                        <a:pt x="17268" y="38032"/>
                        <a:pt x="30450" y="38032"/>
                      </a:cubicBezTo>
                      <a:lnTo>
                        <a:pt x="470715" y="38032"/>
                      </a:lnTo>
                      <a:lnTo>
                        <a:pt x="470715" y="611866"/>
                      </a:lnTo>
                      <a:lnTo>
                        <a:pt x="510282" y="560746"/>
                      </a:lnTo>
                      <a:lnTo>
                        <a:pt x="510282" y="161"/>
                      </a:lnTo>
                      <a:close/>
                    </a:path>
                  </a:pathLst>
                </a:custGeom>
                <a:solidFill>
                  <a:srgbClr val="E5E5E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C8837A65-039E-40B0-807B-66DAB4E2EBA4}"/>
                    </a:ext>
                  </a:extLst>
                </p:cNvPr>
                <p:cNvSpPr/>
                <p:nvPr/>
              </p:nvSpPr>
              <p:spPr>
                <a:xfrm>
                  <a:off x="10968957" y="5096091"/>
                  <a:ext cx="122081" cy="46227"/>
                </a:xfrm>
                <a:custGeom>
                  <a:avLst/>
                  <a:gdLst>
                    <a:gd name="connsiteX0" fmla="*/ 121993 w 122081"/>
                    <a:gd name="connsiteY0" fmla="*/ 23132 h 46227"/>
                    <a:gd name="connsiteX1" fmla="*/ 100000 w 122081"/>
                    <a:gd name="connsiteY1" fmla="*/ 46221 h 46227"/>
                    <a:gd name="connsiteX2" fmla="*/ 100000 w 122081"/>
                    <a:gd name="connsiteY2" fmla="*/ 46221 h 46227"/>
                    <a:gd name="connsiteX3" fmla="*/ 23095 w 122081"/>
                    <a:gd name="connsiteY3" fmla="*/ 46221 h 46227"/>
                    <a:gd name="connsiteX4" fmla="*/ 7 w 122081"/>
                    <a:gd name="connsiteY4" fmla="*/ 24227 h 46227"/>
                    <a:gd name="connsiteX5" fmla="*/ 7 w 122081"/>
                    <a:gd name="connsiteY5" fmla="*/ 24227 h 46227"/>
                    <a:gd name="connsiteX6" fmla="*/ 7 w 122081"/>
                    <a:gd name="connsiteY6" fmla="*/ 23142 h 46227"/>
                    <a:gd name="connsiteX7" fmla="*/ 7 w 122081"/>
                    <a:gd name="connsiteY7" fmla="*/ 23142 h 46227"/>
                    <a:gd name="connsiteX8" fmla="*/ 22000 w 122081"/>
                    <a:gd name="connsiteY8" fmla="*/ 53 h 46227"/>
                    <a:gd name="connsiteX9" fmla="*/ 22000 w 122081"/>
                    <a:gd name="connsiteY9" fmla="*/ 53 h 46227"/>
                    <a:gd name="connsiteX10" fmla="*/ 98943 w 122081"/>
                    <a:gd name="connsiteY10" fmla="*/ 53 h 46227"/>
                    <a:gd name="connsiteX11" fmla="*/ 122032 w 122081"/>
                    <a:gd name="connsiteY11" fmla="*/ 20141 h 46227"/>
                    <a:gd name="connsiteX12" fmla="*/ 122032 w 122081"/>
                    <a:gd name="connsiteY12" fmla="*/ 23142 h 46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81" h="46227">
                      <a:moveTo>
                        <a:pt x="121993" y="23132"/>
                      </a:moveTo>
                      <a:cubicBezTo>
                        <a:pt x="122298" y="35581"/>
                        <a:pt x="112450" y="45916"/>
                        <a:pt x="100000" y="46221"/>
                      </a:cubicBezTo>
                      <a:cubicBezTo>
                        <a:pt x="100000" y="46221"/>
                        <a:pt x="100000" y="46221"/>
                        <a:pt x="100000" y="46221"/>
                      </a:cubicBezTo>
                      <a:lnTo>
                        <a:pt x="23095" y="46221"/>
                      </a:lnTo>
                      <a:cubicBezTo>
                        <a:pt x="10646" y="46525"/>
                        <a:pt x="312" y="36677"/>
                        <a:pt x="7" y="24227"/>
                      </a:cubicBezTo>
                      <a:cubicBezTo>
                        <a:pt x="7" y="24227"/>
                        <a:pt x="7" y="24227"/>
                        <a:pt x="7" y="24227"/>
                      </a:cubicBezTo>
                      <a:cubicBezTo>
                        <a:pt x="7" y="23865"/>
                        <a:pt x="7" y="23503"/>
                        <a:pt x="7" y="23142"/>
                      </a:cubicBezTo>
                      <a:lnTo>
                        <a:pt x="7" y="23142"/>
                      </a:lnTo>
                      <a:cubicBezTo>
                        <a:pt x="-298" y="10692"/>
                        <a:pt x="9551" y="358"/>
                        <a:pt x="22000" y="53"/>
                      </a:cubicBezTo>
                      <a:cubicBezTo>
                        <a:pt x="22000" y="53"/>
                        <a:pt x="22000" y="53"/>
                        <a:pt x="22000" y="53"/>
                      </a:cubicBezTo>
                      <a:lnTo>
                        <a:pt x="98943" y="53"/>
                      </a:lnTo>
                      <a:cubicBezTo>
                        <a:pt x="110868" y="-776"/>
                        <a:pt x="121203" y="8216"/>
                        <a:pt x="122032" y="20141"/>
                      </a:cubicBezTo>
                      <a:cubicBezTo>
                        <a:pt x="122098" y="21141"/>
                        <a:pt x="122098" y="22141"/>
                        <a:pt x="122032" y="23142"/>
                      </a:cubicBezTo>
                      <a:close/>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87010E2-3A7E-4B0F-901D-6CF4DFB1CB1B}"/>
                    </a:ext>
                  </a:extLst>
                </p:cNvPr>
                <p:cNvSpPr/>
                <p:nvPr/>
              </p:nvSpPr>
              <p:spPr>
                <a:xfrm>
                  <a:off x="10968957" y="4926294"/>
                  <a:ext cx="122000" cy="46174"/>
                </a:xfrm>
                <a:custGeom>
                  <a:avLst/>
                  <a:gdLst>
                    <a:gd name="connsiteX0" fmla="*/ 121993 w 122000"/>
                    <a:gd name="connsiteY0" fmla="*/ 23079 h 46174"/>
                    <a:gd name="connsiteX1" fmla="*/ 100000 w 122000"/>
                    <a:gd name="connsiteY1" fmla="*/ 46168 h 46174"/>
                    <a:gd name="connsiteX2" fmla="*/ 100000 w 122000"/>
                    <a:gd name="connsiteY2" fmla="*/ 46168 h 46174"/>
                    <a:gd name="connsiteX3" fmla="*/ 23095 w 122000"/>
                    <a:gd name="connsiteY3" fmla="*/ 46168 h 46174"/>
                    <a:gd name="connsiteX4" fmla="*/ 7 w 122000"/>
                    <a:gd name="connsiteY4" fmla="*/ 24174 h 46174"/>
                    <a:gd name="connsiteX5" fmla="*/ 7 w 122000"/>
                    <a:gd name="connsiteY5" fmla="*/ 24174 h 46174"/>
                    <a:gd name="connsiteX6" fmla="*/ 7 w 122000"/>
                    <a:gd name="connsiteY6" fmla="*/ 23089 h 46174"/>
                    <a:gd name="connsiteX7" fmla="*/ 7 w 122000"/>
                    <a:gd name="connsiteY7" fmla="*/ 23089 h 46174"/>
                    <a:gd name="connsiteX8" fmla="*/ 22000 w 122000"/>
                    <a:gd name="connsiteY8" fmla="*/ 0 h 46174"/>
                    <a:gd name="connsiteX9" fmla="*/ 22000 w 122000"/>
                    <a:gd name="connsiteY9" fmla="*/ 0 h 46174"/>
                    <a:gd name="connsiteX10" fmla="*/ 98943 w 122000"/>
                    <a:gd name="connsiteY10" fmla="*/ 0 h 46174"/>
                    <a:gd name="connsiteX11" fmla="*/ 121993 w 122000"/>
                    <a:gd name="connsiteY11" fmla="*/ 23079 h 4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000" h="46174">
                      <a:moveTo>
                        <a:pt x="121993" y="23079"/>
                      </a:moveTo>
                      <a:cubicBezTo>
                        <a:pt x="122298" y="35528"/>
                        <a:pt x="112450" y="45863"/>
                        <a:pt x="100000" y="46168"/>
                      </a:cubicBezTo>
                      <a:cubicBezTo>
                        <a:pt x="100000" y="46168"/>
                        <a:pt x="100000" y="46168"/>
                        <a:pt x="100000" y="46168"/>
                      </a:cubicBezTo>
                      <a:lnTo>
                        <a:pt x="23095" y="46168"/>
                      </a:lnTo>
                      <a:cubicBezTo>
                        <a:pt x="10646" y="46472"/>
                        <a:pt x="312" y="36624"/>
                        <a:pt x="7" y="24174"/>
                      </a:cubicBezTo>
                      <a:cubicBezTo>
                        <a:pt x="7" y="24174"/>
                        <a:pt x="7" y="24174"/>
                        <a:pt x="7" y="24174"/>
                      </a:cubicBezTo>
                      <a:cubicBezTo>
                        <a:pt x="7" y="23813"/>
                        <a:pt x="7" y="23450"/>
                        <a:pt x="7" y="23089"/>
                      </a:cubicBezTo>
                      <a:lnTo>
                        <a:pt x="7" y="23089"/>
                      </a:lnTo>
                      <a:cubicBezTo>
                        <a:pt x="-298" y="10639"/>
                        <a:pt x="9551" y="305"/>
                        <a:pt x="22000" y="0"/>
                      </a:cubicBezTo>
                      <a:cubicBezTo>
                        <a:pt x="22000" y="0"/>
                        <a:pt x="22000" y="0"/>
                        <a:pt x="22000" y="0"/>
                      </a:cubicBezTo>
                      <a:lnTo>
                        <a:pt x="98943" y="0"/>
                      </a:lnTo>
                      <a:cubicBezTo>
                        <a:pt x="111573" y="276"/>
                        <a:pt x="121736" y="10449"/>
                        <a:pt x="121993" y="23079"/>
                      </a:cubicBezTo>
                      <a:close/>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B695226-DF1C-4E74-8DF0-F0151AF234F5}"/>
                    </a:ext>
                  </a:extLst>
                </p:cNvPr>
                <p:cNvSpPr/>
                <p:nvPr/>
              </p:nvSpPr>
              <p:spPr>
                <a:xfrm>
                  <a:off x="10968957" y="5264320"/>
                  <a:ext cx="122031" cy="46181"/>
                </a:xfrm>
                <a:custGeom>
                  <a:avLst/>
                  <a:gdLst>
                    <a:gd name="connsiteX0" fmla="*/ 121993 w 122031"/>
                    <a:gd name="connsiteY0" fmla="*/ 23086 h 46181"/>
                    <a:gd name="connsiteX1" fmla="*/ 100000 w 122031"/>
                    <a:gd name="connsiteY1" fmla="*/ 46175 h 46181"/>
                    <a:gd name="connsiteX2" fmla="*/ 100000 w 122031"/>
                    <a:gd name="connsiteY2" fmla="*/ 46175 h 46181"/>
                    <a:gd name="connsiteX3" fmla="*/ 23095 w 122031"/>
                    <a:gd name="connsiteY3" fmla="*/ 46175 h 46181"/>
                    <a:gd name="connsiteX4" fmla="*/ 7 w 122031"/>
                    <a:gd name="connsiteY4" fmla="*/ 24181 h 46181"/>
                    <a:gd name="connsiteX5" fmla="*/ 7 w 122031"/>
                    <a:gd name="connsiteY5" fmla="*/ 24181 h 46181"/>
                    <a:gd name="connsiteX6" fmla="*/ 7 w 122031"/>
                    <a:gd name="connsiteY6" fmla="*/ 23095 h 46181"/>
                    <a:gd name="connsiteX7" fmla="*/ 7 w 122031"/>
                    <a:gd name="connsiteY7" fmla="*/ 23095 h 46181"/>
                    <a:gd name="connsiteX8" fmla="*/ 22000 w 122031"/>
                    <a:gd name="connsiteY8" fmla="*/ 7 h 46181"/>
                    <a:gd name="connsiteX9" fmla="*/ 22000 w 122031"/>
                    <a:gd name="connsiteY9" fmla="*/ 7 h 46181"/>
                    <a:gd name="connsiteX10" fmla="*/ 98943 w 122031"/>
                    <a:gd name="connsiteY10" fmla="*/ 7 h 46181"/>
                    <a:gd name="connsiteX11" fmla="*/ 122032 w 122031"/>
                    <a:gd name="connsiteY11" fmla="*/ 22000 h 46181"/>
                    <a:gd name="connsiteX12" fmla="*/ 122032 w 122031"/>
                    <a:gd name="connsiteY12" fmla="*/ 22000 h 46181"/>
                    <a:gd name="connsiteX13" fmla="*/ 121993 w 122031"/>
                    <a:gd name="connsiteY13" fmla="*/ 23086 h 4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031" h="46181">
                      <a:moveTo>
                        <a:pt x="121993" y="23086"/>
                      </a:moveTo>
                      <a:cubicBezTo>
                        <a:pt x="122298" y="35535"/>
                        <a:pt x="112450" y="45870"/>
                        <a:pt x="100000" y="46175"/>
                      </a:cubicBezTo>
                      <a:cubicBezTo>
                        <a:pt x="100000" y="46175"/>
                        <a:pt x="100000" y="46175"/>
                        <a:pt x="100000" y="46175"/>
                      </a:cubicBezTo>
                      <a:lnTo>
                        <a:pt x="23095" y="46175"/>
                      </a:lnTo>
                      <a:cubicBezTo>
                        <a:pt x="10646" y="46479"/>
                        <a:pt x="312" y="36631"/>
                        <a:pt x="7" y="24181"/>
                      </a:cubicBezTo>
                      <a:cubicBezTo>
                        <a:pt x="7" y="24181"/>
                        <a:pt x="7" y="24181"/>
                        <a:pt x="7" y="24181"/>
                      </a:cubicBezTo>
                      <a:cubicBezTo>
                        <a:pt x="7" y="23819"/>
                        <a:pt x="7" y="23457"/>
                        <a:pt x="7" y="23095"/>
                      </a:cubicBezTo>
                      <a:lnTo>
                        <a:pt x="7" y="23095"/>
                      </a:lnTo>
                      <a:cubicBezTo>
                        <a:pt x="-298" y="10646"/>
                        <a:pt x="9551" y="312"/>
                        <a:pt x="22000" y="7"/>
                      </a:cubicBezTo>
                      <a:cubicBezTo>
                        <a:pt x="22000" y="7"/>
                        <a:pt x="22000" y="7"/>
                        <a:pt x="22000" y="7"/>
                      </a:cubicBezTo>
                      <a:lnTo>
                        <a:pt x="98943" y="7"/>
                      </a:lnTo>
                      <a:cubicBezTo>
                        <a:pt x="111392" y="-298"/>
                        <a:pt x="121727" y="9551"/>
                        <a:pt x="122032" y="22000"/>
                      </a:cubicBezTo>
                      <a:cubicBezTo>
                        <a:pt x="122032" y="22000"/>
                        <a:pt x="122032" y="22000"/>
                        <a:pt x="122032" y="22000"/>
                      </a:cubicBezTo>
                      <a:cubicBezTo>
                        <a:pt x="122013" y="22362"/>
                        <a:pt x="122003" y="22724"/>
                        <a:pt x="121993" y="23086"/>
                      </a:cubicBezTo>
                      <a:close/>
                    </a:path>
                  </a:pathLst>
                </a:custGeom>
                <a:solidFill>
                  <a:srgbClr val="A0A1A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112FCA5A-6E3C-44BA-99AA-E5CFCEDA2C21}"/>
                    </a:ext>
                  </a:extLst>
                </p:cNvPr>
                <p:cNvSpPr/>
                <p:nvPr/>
              </p:nvSpPr>
              <p:spPr>
                <a:xfrm>
                  <a:off x="11210544" y="4979262"/>
                  <a:ext cx="144869" cy="275996"/>
                </a:xfrm>
                <a:custGeom>
                  <a:avLst/>
                  <a:gdLst>
                    <a:gd name="connsiteX0" fmla="*/ 83156 w 144869"/>
                    <a:gd name="connsiteY0" fmla="*/ 243259 h 275996"/>
                    <a:gd name="connsiteX1" fmla="*/ 83156 w 144869"/>
                    <a:gd name="connsiteY1" fmla="*/ 275997 h 275996"/>
                    <a:gd name="connsiteX2" fmla="*/ 61125 w 144869"/>
                    <a:gd name="connsiteY2" fmla="*/ 275997 h 275996"/>
                    <a:gd name="connsiteX3" fmla="*/ 61125 w 144869"/>
                    <a:gd name="connsiteY3" fmla="*/ 244164 h 275996"/>
                    <a:gd name="connsiteX4" fmla="*/ 4098 w 144869"/>
                    <a:gd name="connsiteY4" fmla="*/ 230286 h 275996"/>
                    <a:gd name="connsiteX5" fmla="*/ 4098 w 144869"/>
                    <a:gd name="connsiteY5" fmla="*/ 188481 h 275996"/>
                    <a:gd name="connsiteX6" fmla="*/ 30197 w 144869"/>
                    <a:gd name="connsiteY6" fmla="*/ 201606 h 275996"/>
                    <a:gd name="connsiteX7" fmla="*/ 61125 w 144869"/>
                    <a:gd name="connsiteY7" fmla="*/ 208550 h 275996"/>
                    <a:gd name="connsiteX8" fmla="*/ 61125 w 144869"/>
                    <a:gd name="connsiteY8" fmla="*/ 153619 h 275996"/>
                    <a:gd name="connsiteX9" fmla="*/ 12928 w 144869"/>
                    <a:gd name="connsiteY9" fmla="*/ 125187 h 275996"/>
                    <a:gd name="connsiteX10" fmla="*/ 22 w 144869"/>
                    <a:gd name="connsiteY10" fmla="*/ 87840 h 275996"/>
                    <a:gd name="connsiteX11" fmla="*/ 16776 w 144869"/>
                    <a:gd name="connsiteY11" fmla="*/ 47444 h 275996"/>
                    <a:gd name="connsiteX12" fmla="*/ 61125 w 144869"/>
                    <a:gd name="connsiteY12" fmla="*/ 28051 h 275996"/>
                    <a:gd name="connsiteX13" fmla="*/ 61125 w 144869"/>
                    <a:gd name="connsiteY13" fmla="*/ 0 h 275996"/>
                    <a:gd name="connsiteX14" fmla="*/ 83156 w 144869"/>
                    <a:gd name="connsiteY14" fmla="*/ 0 h 275996"/>
                    <a:gd name="connsiteX15" fmla="*/ 83156 w 144869"/>
                    <a:gd name="connsiteY15" fmla="*/ 27461 h 275996"/>
                    <a:gd name="connsiteX16" fmla="*/ 130686 w 144869"/>
                    <a:gd name="connsiteY16" fmla="*/ 37719 h 275996"/>
                    <a:gd name="connsiteX17" fmla="*/ 130686 w 144869"/>
                    <a:gd name="connsiteY17" fmla="*/ 78457 h 275996"/>
                    <a:gd name="connsiteX18" fmla="*/ 83156 w 144869"/>
                    <a:gd name="connsiteY18" fmla="*/ 62751 h 275996"/>
                    <a:gd name="connsiteX19" fmla="*/ 83156 w 144869"/>
                    <a:gd name="connsiteY19" fmla="*/ 119986 h 275996"/>
                    <a:gd name="connsiteX20" fmla="*/ 130533 w 144869"/>
                    <a:gd name="connsiteY20" fmla="*/ 147218 h 275996"/>
                    <a:gd name="connsiteX21" fmla="*/ 144821 w 144869"/>
                    <a:gd name="connsiteY21" fmla="*/ 184252 h 275996"/>
                    <a:gd name="connsiteX22" fmla="*/ 128828 w 144869"/>
                    <a:gd name="connsiteY22" fmla="*/ 224647 h 275996"/>
                    <a:gd name="connsiteX23" fmla="*/ 83156 w 144869"/>
                    <a:gd name="connsiteY23" fmla="*/ 243259 h 275996"/>
                    <a:gd name="connsiteX24" fmla="*/ 61125 w 144869"/>
                    <a:gd name="connsiteY24" fmla="*/ 111242 h 275996"/>
                    <a:gd name="connsiteX25" fmla="*/ 61125 w 144869"/>
                    <a:gd name="connsiteY25" fmla="*/ 63417 h 275996"/>
                    <a:gd name="connsiteX26" fmla="*/ 40170 w 144869"/>
                    <a:gd name="connsiteY26" fmla="*/ 85325 h 275996"/>
                    <a:gd name="connsiteX27" fmla="*/ 61125 w 144869"/>
                    <a:gd name="connsiteY27" fmla="*/ 111281 h 275996"/>
                    <a:gd name="connsiteX28" fmla="*/ 83156 w 144869"/>
                    <a:gd name="connsiteY28" fmla="*/ 162239 h 275996"/>
                    <a:gd name="connsiteX29" fmla="*/ 83156 w 144869"/>
                    <a:gd name="connsiteY29" fmla="*/ 207959 h 275996"/>
                    <a:gd name="connsiteX30" fmla="*/ 104740 w 144869"/>
                    <a:gd name="connsiteY30" fmla="*/ 186376 h 275996"/>
                    <a:gd name="connsiteX31" fmla="*/ 83156 w 144869"/>
                    <a:gd name="connsiteY31" fmla="*/ 162239 h 275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4869" h="275996">
                      <a:moveTo>
                        <a:pt x="83156" y="243259"/>
                      </a:moveTo>
                      <a:lnTo>
                        <a:pt x="83156" y="275997"/>
                      </a:lnTo>
                      <a:lnTo>
                        <a:pt x="61125" y="275997"/>
                      </a:lnTo>
                      <a:lnTo>
                        <a:pt x="61125" y="244164"/>
                      </a:lnTo>
                      <a:cubicBezTo>
                        <a:pt x="41275" y="244202"/>
                        <a:pt x="21710" y="239439"/>
                        <a:pt x="4098" y="230286"/>
                      </a:cubicBezTo>
                      <a:lnTo>
                        <a:pt x="4098" y="188481"/>
                      </a:lnTo>
                      <a:cubicBezTo>
                        <a:pt x="12004" y="194281"/>
                        <a:pt x="20824" y="198720"/>
                        <a:pt x="30197" y="201606"/>
                      </a:cubicBezTo>
                      <a:cubicBezTo>
                        <a:pt x="40151" y="205273"/>
                        <a:pt x="50552" y="207617"/>
                        <a:pt x="61125" y="208550"/>
                      </a:cubicBezTo>
                      <a:lnTo>
                        <a:pt x="61125" y="153619"/>
                      </a:lnTo>
                      <a:cubicBezTo>
                        <a:pt x="42989" y="148190"/>
                        <a:pt x="26444" y="138436"/>
                        <a:pt x="12928" y="125187"/>
                      </a:cubicBezTo>
                      <a:cubicBezTo>
                        <a:pt x="4232" y="114719"/>
                        <a:pt x="-359" y="101441"/>
                        <a:pt x="22" y="87840"/>
                      </a:cubicBezTo>
                      <a:cubicBezTo>
                        <a:pt x="-235" y="72638"/>
                        <a:pt x="5832" y="58007"/>
                        <a:pt x="16776" y="47444"/>
                      </a:cubicBezTo>
                      <a:cubicBezTo>
                        <a:pt x="28797" y="35938"/>
                        <a:pt x="44513" y="29070"/>
                        <a:pt x="61125" y="28051"/>
                      </a:cubicBezTo>
                      <a:lnTo>
                        <a:pt x="61125" y="0"/>
                      </a:lnTo>
                      <a:lnTo>
                        <a:pt x="83156" y="0"/>
                      </a:lnTo>
                      <a:lnTo>
                        <a:pt x="83156" y="27461"/>
                      </a:lnTo>
                      <a:cubicBezTo>
                        <a:pt x="99558" y="27346"/>
                        <a:pt x="115789" y="30851"/>
                        <a:pt x="130686" y="37719"/>
                      </a:cubicBezTo>
                      <a:lnTo>
                        <a:pt x="130686" y="78457"/>
                      </a:lnTo>
                      <a:cubicBezTo>
                        <a:pt x="116198" y="69771"/>
                        <a:pt x="99968" y="64408"/>
                        <a:pt x="83156" y="62751"/>
                      </a:cubicBezTo>
                      <a:lnTo>
                        <a:pt x="83156" y="119986"/>
                      </a:lnTo>
                      <a:cubicBezTo>
                        <a:pt x="100816" y="125340"/>
                        <a:pt x="117017" y="134655"/>
                        <a:pt x="130533" y="147218"/>
                      </a:cubicBezTo>
                      <a:cubicBezTo>
                        <a:pt x="139982" y="157201"/>
                        <a:pt x="145116" y="170507"/>
                        <a:pt x="144821" y="184252"/>
                      </a:cubicBezTo>
                      <a:cubicBezTo>
                        <a:pt x="145469" y="199377"/>
                        <a:pt x="139649" y="214065"/>
                        <a:pt x="128828" y="224647"/>
                      </a:cubicBezTo>
                      <a:cubicBezTo>
                        <a:pt x="116084" y="235734"/>
                        <a:pt x="100015" y="242278"/>
                        <a:pt x="83156" y="243259"/>
                      </a:cubicBezTo>
                      <a:close/>
                      <a:moveTo>
                        <a:pt x="61125" y="111242"/>
                      </a:moveTo>
                      <a:lnTo>
                        <a:pt x="61125" y="63417"/>
                      </a:lnTo>
                      <a:cubicBezTo>
                        <a:pt x="47152" y="65961"/>
                        <a:pt x="40170" y="73257"/>
                        <a:pt x="40170" y="85325"/>
                      </a:cubicBezTo>
                      <a:cubicBezTo>
                        <a:pt x="40170" y="95688"/>
                        <a:pt x="47152" y="104337"/>
                        <a:pt x="61125" y="111281"/>
                      </a:cubicBezTo>
                      <a:close/>
                      <a:moveTo>
                        <a:pt x="83156" y="162239"/>
                      </a:moveTo>
                      <a:lnTo>
                        <a:pt x="83156" y="207959"/>
                      </a:lnTo>
                      <a:cubicBezTo>
                        <a:pt x="97548" y="205721"/>
                        <a:pt x="104740" y="198520"/>
                        <a:pt x="104740" y="186376"/>
                      </a:cubicBezTo>
                      <a:cubicBezTo>
                        <a:pt x="104778" y="176517"/>
                        <a:pt x="97586" y="168469"/>
                        <a:pt x="83156" y="162239"/>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68" name="Picture 67">
                  <a:extLst>
                    <a:ext uri="{FF2B5EF4-FFF2-40B4-BE49-F238E27FC236}">
                      <a16:creationId xmlns:a16="http://schemas.microsoft.com/office/drawing/2014/main" id="{4960D4E6-6E26-4274-9BB4-232D7B3FEB47}"/>
                    </a:ext>
                  </a:extLst>
                </p:cNvPr>
                <p:cNvPicPr>
                  <a:picLocks noChangeAspect="1"/>
                </p:cNvPicPr>
                <p:nvPr/>
              </p:nvPicPr>
              <p:blipFill>
                <a:blip r:embed="rId19"/>
                <a:stretch>
                  <a:fillRect/>
                </a:stretch>
              </p:blipFill>
              <p:spPr>
                <a:xfrm>
                  <a:off x="11184528" y="4906455"/>
                  <a:ext cx="314369" cy="457264"/>
                </a:xfrm>
                <a:prstGeom prst="rect">
                  <a:avLst/>
                </a:prstGeom>
              </p:spPr>
            </p:pic>
          </p:grpSp>
          <p:sp>
            <p:nvSpPr>
              <p:cNvPr id="78" name="TextBox 77">
                <a:extLst>
                  <a:ext uri="{FF2B5EF4-FFF2-40B4-BE49-F238E27FC236}">
                    <a16:creationId xmlns:a16="http://schemas.microsoft.com/office/drawing/2014/main" id="{70A56A68-B214-4A55-A44D-51C1C2D3F568}"/>
                  </a:ext>
                </a:extLst>
              </p:cNvPr>
              <p:cNvSpPr txBox="1"/>
              <p:nvPr/>
            </p:nvSpPr>
            <p:spPr>
              <a:xfrm>
                <a:off x="902547" y="1559441"/>
                <a:ext cx="2428935" cy="594836"/>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Structured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 Documents</a:t>
                </a:r>
                <a:endParaRPr kumimoji="0" lang="en-CA" sz="1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1CC253C4-6183-4528-B5E7-6241917519B9}"/>
                </a:ext>
              </a:extLst>
            </p:cNvPr>
            <p:cNvGrpSpPr/>
            <p:nvPr/>
          </p:nvGrpSpPr>
          <p:grpSpPr>
            <a:xfrm>
              <a:off x="471640" y="2724238"/>
              <a:ext cx="2157705" cy="996192"/>
              <a:chOff x="310211" y="2586535"/>
              <a:chExt cx="2434768" cy="1122751"/>
            </a:xfrm>
          </p:grpSpPr>
          <p:sp>
            <p:nvSpPr>
              <p:cNvPr id="209" name="Rectangle 208">
                <a:extLst>
                  <a:ext uri="{FF2B5EF4-FFF2-40B4-BE49-F238E27FC236}">
                    <a16:creationId xmlns:a16="http://schemas.microsoft.com/office/drawing/2014/main" id="{1077385C-6505-4B49-9369-7093F95716DB}"/>
                  </a:ext>
                </a:extLst>
              </p:cNvPr>
              <p:cNvSpPr/>
              <p:nvPr/>
            </p:nvSpPr>
            <p:spPr bwMode="auto">
              <a:xfrm>
                <a:off x="310211" y="3309176"/>
                <a:ext cx="2434768" cy="4001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Unstructured</a:t>
                </a:r>
                <a:br>
                  <a:rPr kumimoji="0" lang="en-US" sz="1000" b="0" i="0" u="none" strike="noStrike" kern="1200" cap="none" spc="0" normalizeH="0" baseline="0" noProof="0">
                    <a:ln>
                      <a:noFill/>
                    </a:ln>
                    <a:solidFill>
                      <a:prstClr val="white"/>
                    </a:solidFill>
                    <a:effectLst/>
                    <a:uLnTx/>
                    <a:uFillTx/>
                    <a:latin typeface="Segoe UI"/>
                    <a:ea typeface="+mn-ea"/>
                    <a:cs typeface="+mn-cs"/>
                  </a:rPr>
                </a:br>
                <a:r>
                  <a:rPr kumimoji="0" lang="en-US" sz="1000" b="0" i="0" u="none" strike="noStrike" kern="1200" cap="none" spc="0" normalizeH="0" baseline="0" noProof="0">
                    <a:ln>
                      <a:noFill/>
                    </a:ln>
                    <a:solidFill>
                      <a:prstClr val="white"/>
                    </a:solidFill>
                    <a:effectLst/>
                    <a:uLnTx/>
                    <a:uFillTx/>
                    <a:latin typeface="Segoe UI"/>
                    <a:ea typeface="+mn-ea"/>
                    <a:cs typeface="+mn-cs"/>
                  </a:rPr>
                  <a:t>Documents</a:t>
                </a:r>
              </a:p>
            </p:txBody>
          </p:sp>
          <p:grpSp>
            <p:nvGrpSpPr>
              <p:cNvPr id="226" name="Group 225">
                <a:extLst>
                  <a:ext uri="{FF2B5EF4-FFF2-40B4-BE49-F238E27FC236}">
                    <a16:creationId xmlns:a16="http://schemas.microsoft.com/office/drawing/2014/main" id="{905D3E2C-2AB1-4D59-BCF0-822CD40CFE67}"/>
                  </a:ext>
                </a:extLst>
              </p:cNvPr>
              <p:cNvGrpSpPr/>
              <p:nvPr/>
            </p:nvGrpSpPr>
            <p:grpSpPr>
              <a:xfrm>
                <a:off x="1221968" y="2586535"/>
                <a:ext cx="668683" cy="723310"/>
                <a:chOff x="471321" y="3611735"/>
                <a:chExt cx="668683" cy="723310"/>
              </a:xfrm>
            </p:grpSpPr>
            <p:grpSp>
              <p:nvGrpSpPr>
                <p:cNvPr id="228" name="file" descr="file, paper, sheet">
                  <a:extLst>
                    <a:ext uri="{FF2B5EF4-FFF2-40B4-BE49-F238E27FC236}">
                      <a16:creationId xmlns:a16="http://schemas.microsoft.com/office/drawing/2014/main" id="{98EEC2A0-7062-47DD-80D2-8C6A3529A244}"/>
                    </a:ext>
                  </a:extLst>
                </p:cNvPr>
                <p:cNvGrpSpPr/>
                <p:nvPr/>
              </p:nvGrpSpPr>
              <p:grpSpPr>
                <a:xfrm>
                  <a:off x="471321" y="3611735"/>
                  <a:ext cx="362669" cy="449504"/>
                  <a:chOff x="8018464" y="4649789"/>
                  <a:chExt cx="225425" cy="279400"/>
                </a:xfrm>
              </p:grpSpPr>
              <p:sp>
                <p:nvSpPr>
                  <p:cNvPr id="247" name="Freeform 88">
                    <a:extLst>
                      <a:ext uri="{FF2B5EF4-FFF2-40B4-BE49-F238E27FC236}">
                        <a16:creationId xmlns:a16="http://schemas.microsoft.com/office/drawing/2014/main" id="{5FF0EBF9-7184-4BB8-90AB-D24D5FAAEB2E}"/>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2878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89">
                    <a:extLst>
                      <a:ext uri="{FF2B5EF4-FFF2-40B4-BE49-F238E27FC236}">
                        <a16:creationId xmlns:a16="http://schemas.microsoft.com/office/drawing/2014/main" id="{D7CBCBED-6E5E-4078-828F-9519A9A4A838}"/>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9" name="Line 90">
                    <a:extLst>
                      <a:ext uri="{FF2B5EF4-FFF2-40B4-BE49-F238E27FC236}">
                        <a16:creationId xmlns:a16="http://schemas.microsoft.com/office/drawing/2014/main" id="{CDA9C7B2-88CF-42DA-B4BB-6675F3782417}"/>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50" name="Line 91">
                    <a:extLst>
                      <a:ext uri="{FF2B5EF4-FFF2-40B4-BE49-F238E27FC236}">
                        <a16:creationId xmlns:a16="http://schemas.microsoft.com/office/drawing/2014/main" id="{6E427BC4-129F-4E31-9C0F-1E142D34902B}"/>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9" name="file" descr="file, paper, sheet">
                  <a:extLst>
                    <a:ext uri="{FF2B5EF4-FFF2-40B4-BE49-F238E27FC236}">
                      <a16:creationId xmlns:a16="http://schemas.microsoft.com/office/drawing/2014/main" id="{8E9FCD51-3E34-4C9A-9CAE-D2A7FCC34210}"/>
                    </a:ext>
                  </a:extLst>
                </p:cNvPr>
                <p:cNvGrpSpPr/>
                <p:nvPr/>
              </p:nvGrpSpPr>
              <p:grpSpPr>
                <a:xfrm>
                  <a:off x="623721" y="3764135"/>
                  <a:ext cx="362669" cy="449504"/>
                  <a:chOff x="8018464" y="4649789"/>
                  <a:chExt cx="225425" cy="279400"/>
                </a:xfrm>
              </p:grpSpPr>
              <p:sp>
                <p:nvSpPr>
                  <p:cNvPr id="243" name="Freeform 88">
                    <a:extLst>
                      <a:ext uri="{FF2B5EF4-FFF2-40B4-BE49-F238E27FC236}">
                        <a16:creationId xmlns:a16="http://schemas.microsoft.com/office/drawing/2014/main" id="{0BDA0250-5A79-40D0-B8AA-04AC27D2C38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2878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89">
                    <a:extLst>
                      <a:ext uri="{FF2B5EF4-FFF2-40B4-BE49-F238E27FC236}">
                        <a16:creationId xmlns:a16="http://schemas.microsoft.com/office/drawing/2014/main" id="{96BA26D0-63A4-45B6-88BF-2128EC848A42}"/>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5" name="Line 90">
                    <a:extLst>
                      <a:ext uri="{FF2B5EF4-FFF2-40B4-BE49-F238E27FC236}">
                        <a16:creationId xmlns:a16="http://schemas.microsoft.com/office/drawing/2014/main" id="{49180DA7-4C60-40A7-A56C-58824B2E4CA8}"/>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6" name="Line 91">
                    <a:extLst>
                      <a:ext uri="{FF2B5EF4-FFF2-40B4-BE49-F238E27FC236}">
                        <a16:creationId xmlns:a16="http://schemas.microsoft.com/office/drawing/2014/main" id="{675F33B0-4FC6-444B-A109-F057DDB2AABE}"/>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1" name="file" descr="file, paper, sheet">
                  <a:extLst>
                    <a:ext uri="{FF2B5EF4-FFF2-40B4-BE49-F238E27FC236}">
                      <a16:creationId xmlns:a16="http://schemas.microsoft.com/office/drawing/2014/main" id="{ABBC835A-615F-41C1-932B-4488272C5FAF}"/>
                    </a:ext>
                  </a:extLst>
                </p:cNvPr>
                <p:cNvGrpSpPr/>
                <p:nvPr/>
              </p:nvGrpSpPr>
              <p:grpSpPr>
                <a:xfrm>
                  <a:off x="777335" y="3885541"/>
                  <a:ext cx="362669" cy="449504"/>
                  <a:chOff x="8018464" y="4649789"/>
                  <a:chExt cx="225425" cy="279400"/>
                </a:xfrm>
              </p:grpSpPr>
              <p:sp>
                <p:nvSpPr>
                  <p:cNvPr id="234" name="Freeform 88">
                    <a:extLst>
                      <a:ext uri="{FF2B5EF4-FFF2-40B4-BE49-F238E27FC236}">
                        <a16:creationId xmlns:a16="http://schemas.microsoft.com/office/drawing/2014/main" id="{A6CA1F51-39CC-4185-9623-8A92FF3D625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2878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89">
                    <a:extLst>
                      <a:ext uri="{FF2B5EF4-FFF2-40B4-BE49-F238E27FC236}">
                        <a16:creationId xmlns:a16="http://schemas.microsoft.com/office/drawing/2014/main" id="{37246248-2753-49CF-9228-5ED1317B898F}"/>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0" name="Line 90">
                    <a:extLst>
                      <a:ext uri="{FF2B5EF4-FFF2-40B4-BE49-F238E27FC236}">
                        <a16:creationId xmlns:a16="http://schemas.microsoft.com/office/drawing/2014/main" id="{F1889008-5DA4-410E-8F9E-8B5EEBA5D608}"/>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41" name="Line 91">
                    <a:extLst>
                      <a:ext uri="{FF2B5EF4-FFF2-40B4-BE49-F238E27FC236}">
                        <a16:creationId xmlns:a16="http://schemas.microsoft.com/office/drawing/2014/main" id="{BFD382CD-740C-4FFA-A297-1EDE2732F899}"/>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grpSp>
      <p:cxnSp>
        <p:nvCxnSpPr>
          <p:cNvPr id="252" name="Straight Arrow Connector 251">
            <a:extLst>
              <a:ext uri="{FF2B5EF4-FFF2-40B4-BE49-F238E27FC236}">
                <a16:creationId xmlns:a16="http://schemas.microsoft.com/office/drawing/2014/main" id="{72C72306-BD1A-42B9-8832-457754A05A87}"/>
              </a:ext>
            </a:extLst>
          </p:cNvPr>
          <p:cNvCxnSpPr>
            <a:cxnSpLocks/>
          </p:cNvCxnSpPr>
          <p:nvPr/>
        </p:nvCxnSpPr>
        <p:spPr>
          <a:xfrm>
            <a:off x="1881180" y="3150601"/>
            <a:ext cx="1432142" cy="1736"/>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D0B648E-61CD-48E1-9B36-49371AAE0522}"/>
              </a:ext>
            </a:extLst>
          </p:cNvPr>
          <p:cNvCxnSpPr>
            <a:cxnSpLocks/>
            <a:stCxn id="2" idx="2"/>
          </p:cNvCxnSpPr>
          <p:nvPr/>
        </p:nvCxnSpPr>
        <p:spPr>
          <a:xfrm rot="5400000">
            <a:off x="6161999" y="3049586"/>
            <a:ext cx="1059224" cy="128204"/>
          </a:xfrm>
          <a:prstGeom prst="bentConnector3">
            <a:avLst>
              <a:gd name="adj1" fmla="val 50000"/>
            </a:avLst>
          </a:prstGeom>
          <a:ln>
            <a:headEnd type="triangle"/>
            <a:tailEnd type="triangle"/>
          </a:ln>
        </p:spPr>
        <p:style>
          <a:lnRef idx="1">
            <a:schemeClr val="accent5"/>
          </a:lnRef>
          <a:fillRef idx="0">
            <a:schemeClr val="accent5"/>
          </a:fillRef>
          <a:effectRef idx="0">
            <a:schemeClr val="accent5"/>
          </a:effectRef>
          <a:fontRef idx="minor">
            <a:schemeClr val="tx1"/>
          </a:fontRef>
        </p:style>
      </p:cxnSp>
      <p:grpSp>
        <p:nvGrpSpPr>
          <p:cNvPr id="103" name="Group 102">
            <a:extLst>
              <a:ext uri="{FF2B5EF4-FFF2-40B4-BE49-F238E27FC236}">
                <a16:creationId xmlns:a16="http://schemas.microsoft.com/office/drawing/2014/main" id="{7AFE11CD-E17B-4583-81C4-8584BBAC9443}"/>
              </a:ext>
            </a:extLst>
          </p:cNvPr>
          <p:cNvGrpSpPr/>
          <p:nvPr/>
        </p:nvGrpSpPr>
        <p:grpSpPr>
          <a:xfrm>
            <a:off x="5884062" y="3771261"/>
            <a:ext cx="4279799" cy="2282994"/>
            <a:chOff x="6741591" y="3806443"/>
            <a:chExt cx="4210964" cy="2221077"/>
          </a:xfrm>
        </p:grpSpPr>
        <p:grpSp>
          <p:nvGrpSpPr>
            <p:cNvPr id="53" name="Group 52">
              <a:extLst>
                <a:ext uri="{FF2B5EF4-FFF2-40B4-BE49-F238E27FC236}">
                  <a16:creationId xmlns:a16="http://schemas.microsoft.com/office/drawing/2014/main" id="{5B6D6356-9B33-495A-A760-E41E7219E7D0}"/>
                </a:ext>
              </a:extLst>
            </p:cNvPr>
            <p:cNvGrpSpPr/>
            <p:nvPr/>
          </p:nvGrpSpPr>
          <p:grpSpPr>
            <a:xfrm>
              <a:off x="6741591" y="3806443"/>
              <a:ext cx="1569876" cy="986913"/>
              <a:chOff x="7594434" y="3741710"/>
              <a:chExt cx="1569876" cy="986913"/>
            </a:xfrm>
          </p:grpSpPr>
          <p:sp>
            <p:nvSpPr>
              <p:cNvPr id="89" name="TextBox 88">
                <a:extLst>
                  <a:ext uri="{FF2B5EF4-FFF2-40B4-BE49-F238E27FC236}">
                    <a16:creationId xmlns:a16="http://schemas.microsoft.com/office/drawing/2014/main" id="{AFFB9869-8EEB-45F1-BA9F-601437483E6D}"/>
                  </a:ext>
                </a:extLst>
              </p:cNvPr>
              <p:cNvSpPr txBox="1"/>
              <p:nvPr/>
            </p:nvSpPr>
            <p:spPr>
              <a:xfrm>
                <a:off x="7910504" y="4135030"/>
                <a:ext cx="908591"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Azure ML</a:t>
                </a:r>
              </a:p>
            </p:txBody>
          </p:sp>
          <p:pic>
            <p:nvPicPr>
              <p:cNvPr id="75" name="Azure Machine Learning" descr="Azure Machine Learning">
                <a:extLst>
                  <a:ext uri="{FF2B5EF4-FFF2-40B4-BE49-F238E27FC236}">
                    <a16:creationId xmlns:a16="http://schemas.microsoft.com/office/drawing/2014/main" id="{F2CA6ECD-FB76-41E8-8EA0-787CC645A1A3}"/>
                  </a:ext>
                  <a:ext uri="{C183D7F6-B498-43B3-948B-1728B52AA6E4}">
                    <adec:decorative xmlns:adec="http://schemas.microsoft.com/office/drawing/2017/decorative" val="0"/>
                  </a:ext>
                </a:extLst>
              </p:cNvPr>
              <p:cNvPicPr>
                <a:picLocks noChangeAspect="1"/>
              </p:cNvPicPr>
              <p:nvPr/>
            </p:nvPicPr>
            <p:blipFill>
              <a:blip r:embed="rId20"/>
              <a:stretch>
                <a:fillRect/>
              </a:stretch>
            </p:blipFill>
            <p:spPr>
              <a:xfrm>
                <a:off x="8123852" y="3741710"/>
                <a:ext cx="441105" cy="441105"/>
              </a:xfrm>
              <a:prstGeom prst="rect">
                <a:avLst/>
              </a:prstGeom>
            </p:spPr>
          </p:pic>
          <p:sp>
            <p:nvSpPr>
              <p:cNvPr id="235" name="TextBox 234">
                <a:extLst>
                  <a:ext uri="{FF2B5EF4-FFF2-40B4-BE49-F238E27FC236}">
                    <a16:creationId xmlns:a16="http://schemas.microsoft.com/office/drawing/2014/main" id="{1C585DE3-A512-4B57-99A5-0C6C330E941D}"/>
                  </a:ext>
                </a:extLst>
              </p:cNvPr>
              <p:cNvSpPr txBox="1"/>
              <p:nvPr/>
            </p:nvSpPr>
            <p:spPr>
              <a:xfrm>
                <a:off x="7594434" y="4294658"/>
                <a:ext cx="1569876"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Covid-19 Model</a:t>
                </a:r>
              </a:p>
            </p:txBody>
          </p:sp>
        </p:grpSp>
        <p:cxnSp>
          <p:nvCxnSpPr>
            <p:cNvPr id="76" name="Connector: Elbow 75">
              <a:extLst>
                <a:ext uri="{FF2B5EF4-FFF2-40B4-BE49-F238E27FC236}">
                  <a16:creationId xmlns:a16="http://schemas.microsoft.com/office/drawing/2014/main" id="{365A92FA-566C-416B-B326-9475C9AD1A3C}"/>
                </a:ext>
              </a:extLst>
            </p:cNvPr>
            <p:cNvCxnSpPr>
              <a:cxnSpLocks/>
              <a:stCxn id="242" idx="3"/>
            </p:cNvCxnSpPr>
            <p:nvPr/>
          </p:nvCxnSpPr>
          <p:spPr>
            <a:xfrm flipH="1" flipV="1">
              <a:off x="7430323" y="5034086"/>
              <a:ext cx="3522232" cy="993434"/>
            </a:xfrm>
            <a:prstGeom prst="bentConnector3">
              <a:avLst>
                <a:gd name="adj1" fmla="val -6490"/>
              </a:avLst>
            </a:prstGeom>
            <a:ln>
              <a:headEnd type="none"/>
              <a:tailEnd type="none"/>
            </a:ln>
          </p:spPr>
          <p:style>
            <a:lnRef idx="1">
              <a:schemeClr val="accent5"/>
            </a:lnRef>
            <a:fillRef idx="0">
              <a:schemeClr val="accent5"/>
            </a:fillRef>
            <a:effectRef idx="0">
              <a:schemeClr val="accent5"/>
            </a:effectRef>
            <a:fontRef idx="minor">
              <a:schemeClr val="tx1"/>
            </a:fontRef>
          </p:style>
        </p:cxnSp>
        <p:cxnSp>
          <p:nvCxnSpPr>
            <p:cNvPr id="253" name="Straight Arrow Connector 252">
              <a:extLst>
                <a:ext uri="{FF2B5EF4-FFF2-40B4-BE49-F238E27FC236}">
                  <a16:creationId xmlns:a16="http://schemas.microsoft.com/office/drawing/2014/main" id="{660BA0D1-0CEB-4365-8EED-F751E2515076}"/>
                </a:ext>
              </a:extLst>
            </p:cNvPr>
            <p:cNvCxnSpPr>
              <a:cxnSpLocks/>
            </p:cNvCxnSpPr>
            <p:nvPr/>
          </p:nvCxnSpPr>
          <p:spPr>
            <a:xfrm flipV="1">
              <a:off x="7439271" y="4623710"/>
              <a:ext cx="0" cy="418514"/>
            </a:xfrm>
            <a:prstGeom prst="straightConnector1">
              <a:avLst/>
            </a:prstGeom>
            <a:ln w="12700" cmpd="sng">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19C5BDB9-0A3A-44D9-91C2-77135D09DC72}"/>
              </a:ext>
            </a:extLst>
          </p:cNvPr>
          <p:cNvGrpSpPr/>
          <p:nvPr/>
        </p:nvGrpSpPr>
        <p:grpSpPr>
          <a:xfrm>
            <a:off x="1798945" y="1090001"/>
            <a:ext cx="2756293" cy="5565217"/>
            <a:chOff x="1798945" y="1090001"/>
            <a:chExt cx="2756293" cy="5565217"/>
          </a:xfrm>
        </p:grpSpPr>
        <p:grpSp>
          <p:nvGrpSpPr>
            <p:cNvPr id="187" name="Group 186">
              <a:extLst>
                <a:ext uri="{FF2B5EF4-FFF2-40B4-BE49-F238E27FC236}">
                  <a16:creationId xmlns:a16="http://schemas.microsoft.com/office/drawing/2014/main" id="{7F8651C7-586F-4691-8648-3E46A6B14FD9}"/>
                </a:ext>
              </a:extLst>
            </p:cNvPr>
            <p:cNvGrpSpPr/>
            <p:nvPr/>
          </p:nvGrpSpPr>
          <p:grpSpPr>
            <a:xfrm>
              <a:off x="2996753" y="1575379"/>
              <a:ext cx="1447395" cy="1100878"/>
              <a:chOff x="5438945" y="1768621"/>
              <a:chExt cx="1419743" cy="1100878"/>
            </a:xfrm>
          </p:grpSpPr>
          <p:sp>
            <p:nvSpPr>
              <p:cNvPr id="33793" name="TextBox 33792">
                <a:extLst>
                  <a:ext uri="{FF2B5EF4-FFF2-40B4-BE49-F238E27FC236}">
                    <a16:creationId xmlns:a16="http://schemas.microsoft.com/office/drawing/2014/main" id="{01C8F0E7-D979-458C-B4F8-E46D8B050A5B}"/>
                  </a:ext>
                </a:extLst>
              </p:cNvPr>
              <p:cNvSpPr txBox="1"/>
              <p:nvPr/>
            </p:nvSpPr>
            <p:spPr>
              <a:xfrm>
                <a:off x="5438945" y="2283185"/>
                <a:ext cx="1419743"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Azure Blob Storage</a:t>
                </a:r>
              </a:p>
            </p:txBody>
          </p:sp>
          <p:pic>
            <p:nvPicPr>
              <p:cNvPr id="71" name="Graphic 70">
                <a:extLst>
                  <a:ext uri="{FF2B5EF4-FFF2-40B4-BE49-F238E27FC236}">
                    <a16:creationId xmlns:a16="http://schemas.microsoft.com/office/drawing/2014/main" id="{5B0CA4E6-66FB-4740-8E24-3968C8D2F9B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801801" y="1768621"/>
                <a:ext cx="694031" cy="694031"/>
              </a:xfrm>
              <a:prstGeom prst="rect">
                <a:avLst/>
              </a:prstGeom>
            </p:spPr>
          </p:pic>
        </p:grpSp>
        <p:grpSp>
          <p:nvGrpSpPr>
            <p:cNvPr id="62" name="Group 61">
              <a:extLst>
                <a:ext uri="{FF2B5EF4-FFF2-40B4-BE49-F238E27FC236}">
                  <a16:creationId xmlns:a16="http://schemas.microsoft.com/office/drawing/2014/main" id="{71658A72-BF27-46BC-AA87-5987B1568054}"/>
                </a:ext>
              </a:extLst>
            </p:cNvPr>
            <p:cNvGrpSpPr/>
            <p:nvPr/>
          </p:nvGrpSpPr>
          <p:grpSpPr>
            <a:xfrm>
              <a:off x="2766848" y="1090001"/>
              <a:ext cx="1788390" cy="5565217"/>
              <a:chOff x="3042420" y="1090001"/>
              <a:chExt cx="1788390" cy="5565217"/>
            </a:xfrm>
          </p:grpSpPr>
          <p:sp>
            <p:nvSpPr>
              <p:cNvPr id="236" name="Rectangle 235">
                <a:extLst>
                  <a:ext uri="{FF2B5EF4-FFF2-40B4-BE49-F238E27FC236}">
                    <a16:creationId xmlns:a16="http://schemas.microsoft.com/office/drawing/2014/main" id="{A4C7BE7F-6409-4A30-A206-D306639B913C}"/>
                  </a:ext>
                </a:extLst>
              </p:cNvPr>
              <p:cNvSpPr/>
              <p:nvPr/>
            </p:nvSpPr>
            <p:spPr bwMode="auto">
              <a:xfrm>
                <a:off x="3042420" y="1431733"/>
                <a:ext cx="1788390" cy="5223485"/>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82C92E9B-82FF-4F1E-AF9A-F257F748ABBD}"/>
                  </a:ext>
                </a:extLst>
              </p:cNvPr>
              <p:cNvSpPr/>
              <p:nvPr/>
            </p:nvSpPr>
            <p:spPr bwMode="auto">
              <a:xfrm>
                <a:off x="3364848" y="1090001"/>
                <a:ext cx="1163925" cy="338554"/>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Data Layer</a:t>
                </a:r>
              </a:p>
            </p:txBody>
          </p:sp>
        </p:grpSp>
        <p:cxnSp>
          <p:nvCxnSpPr>
            <p:cNvPr id="108" name="Connector: Elbow 107">
              <a:extLst>
                <a:ext uri="{FF2B5EF4-FFF2-40B4-BE49-F238E27FC236}">
                  <a16:creationId xmlns:a16="http://schemas.microsoft.com/office/drawing/2014/main" id="{00622098-AC9B-4CD3-88A3-020753213777}"/>
                </a:ext>
              </a:extLst>
            </p:cNvPr>
            <p:cNvCxnSpPr>
              <a:cxnSpLocks/>
              <a:endCxn id="71" idx="1"/>
            </p:cNvCxnSpPr>
            <p:nvPr/>
          </p:nvCxnSpPr>
          <p:spPr>
            <a:xfrm flipV="1">
              <a:off x="1798945" y="1922395"/>
              <a:ext cx="1567731" cy="290292"/>
            </a:xfrm>
            <a:prstGeom prst="bentConnector3">
              <a:avLst>
                <a:gd name="adj1" fmla="val 50000"/>
              </a:avLst>
            </a:prstGeom>
            <a:ln>
              <a:headEnd type="none"/>
              <a:tailEnd type="triangle"/>
            </a:ln>
          </p:spPr>
          <p:style>
            <a:lnRef idx="1">
              <a:schemeClr val="accent5"/>
            </a:lnRef>
            <a:fillRef idx="0">
              <a:schemeClr val="accent5"/>
            </a:fillRef>
            <a:effectRef idx="0">
              <a:schemeClr val="accent5"/>
            </a:effectRef>
            <a:fontRef idx="minor">
              <a:schemeClr val="tx1"/>
            </a:fontRef>
          </p:style>
        </p:cxnSp>
      </p:grpSp>
      <p:cxnSp>
        <p:nvCxnSpPr>
          <p:cNvPr id="125" name="Connector: Elbow 124">
            <a:extLst>
              <a:ext uri="{FF2B5EF4-FFF2-40B4-BE49-F238E27FC236}">
                <a16:creationId xmlns:a16="http://schemas.microsoft.com/office/drawing/2014/main" id="{88511BB9-C386-4034-B5EB-ADE71E7A9738}"/>
              </a:ext>
            </a:extLst>
          </p:cNvPr>
          <p:cNvCxnSpPr>
            <a:cxnSpLocks/>
          </p:cNvCxnSpPr>
          <p:nvPr/>
        </p:nvCxnSpPr>
        <p:spPr>
          <a:xfrm flipV="1">
            <a:off x="4306478" y="1901889"/>
            <a:ext cx="1966510" cy="395615"/>
          </a:xfrm>
          <a:prstGeom prst="bentConnector3">
            <a:avLst>
              <a:gd name="adj1" fmla="val 30072"/>
            </a:avLst>
          </a:prstGeom>
          <a:ln>
            <a:headEnd type="none"/>
            <a:tailEnd type="triangle"/>
          </a:ln>
        </p:spPr>
        <p:style>
          <a:lnRef idx="1">
            <a:schemeClr val="accent5"/>
          </a:lnRef>
          <a:fillRef idx="0">
            <a:schemeClr val="accent5"/>
          </a:fillRef>
          <a:effectRef idx="0">
            <a:schemeClr val="accent5"/>
          </a:effectRef>
          <a:fontRef idx="minor">
            <a:schemeClr val="tx1"/>
          </a:fontRef>
        </p:style>
      </p:cxnSp>
      <p:grpSp>
        <p:nvGrpSpPr>
          <p:cNvPr id="30" name="Group 29">
            <a:extLst>
              <a:ext uri="{FF2B5EF4-FFF2-40B4-BE49-F238E27FC236}">
                <a16:creationId xmlns:a16="http://schemas.microsoft.com/office/drawing/2014/main" id="{8B6EBB57-1725-4A6A-8807-F20405F9E1A2}"/>
              </a:ext>
            </a:extLst>
          </p:cNvPr>
          <p:cNvGrpSpPr/>
          <p:nvPr/>
        </p:nvGrpSpPr>
        <p:grpSpPr>
          <a:xfrm>
            <a:off x="3152021" y="4235834"/>
            <a:ext cx="1136371" cy="1767160"/>
            <a:chOff x="3099754" y="4877954"/>
            <a:chExt cx="1136371" cy="1767160"/>
          </a:xfrm>
        </p:grpSpPr>
        <p:sp>
          <p:nvSpPr>
            <p:cNvPr id="184" name="TextBox 183">
              <a:extLst>
                <a:ext uri="{FF2B5EF4-FFF2-40B4-BE49-F238E27FC236}">
                  <a16:creationId xmlns:a16="http://schemas.microsoft.com/office/drawing/2014/main" id="{E69FB518-7662-4247-9381-12E62E806571}"/>
                </a:ext>
              </a:extLst>
            </p:cNvPr>
            <p:cNvSpPr txBox="1"/>
            <p:nvPr/>
          </p:nvSpPr>
          <p:spPr>
            <a:xfrm>
              <a:off x="3099754" y="6238952"/>
              <a:ext cx="1136371" cy="4061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Azure Data Lake Storage Gen2</a:t>
              </a:r>
            </a:p>
          </p:txBody>
        </p:sp>
        <p:pic>
          <p:nvPicPr>
            <p:cNvPr id="185" name="Graphic 184">
              <a:extLst>
                <a:ext uri="{FF2B5EF4-FFF2-40B4-BE49-F238E27FC236}">
                  <a16:creationId xmlns:a16="http://schemas.microsoft.com/office/drawing/2014/main" id="{A35F7605-9D63-40E3-A2A3-DB110E4A509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431314" y="5832348"/>
              <a:ext cx="473251" cy="480409"/>
            </a:xfrm>
            <a:prstGeom prst="rect">
              <a:avLst/>
            </a:prstGeom>
          </p:spPr>
        </p:pic>
        <p:grpSp>
          <p:nvGrpSpPr>
            <p:cNvPr id="189" name="Data Factory" descr="Data Factory">
              <a:extLst>
                <a:ext uri="{FF2B5EF4-FFF2-40B4-BE49-F238E27FC236}">
                  <a16:creationId xmlns:a16="http://schemas.microsoft.com/office/drawing/2014/main" id="{82226C80-8DDD-471E-97F5-24D01A2430AE}"/>
                </a:ext>
              </a:extLst>
            </p:cNvPr>
            <p:cNvGrpSpPr>
              <a:grpSpLocks noChangeAspect="1"/>
            </p:cNvGrpSpPr>
            <p:nvPr/>
          </p:nvGrpSpPr>
          <p:grpSpPr bwMode="auto">
            <a:xfrm>
              <a:off x="3442514" y="4877954"/>
              <a:ext cx="450850" cy="457669"/>
              <a:chOff x="3412" y="2579"/>
              <a:chExt cx="284" cy="284"/>
            </a:xfrm>
          </p:grpSpPr>
          <p:sp>
            <p:nvSpPr>
              <p:cNvPr id="190" name="Freeform 12">
                <a:extLst>
                  <a:ext uri="{FF2B5EF4-FFF2-40B4-BE49-F238E27FC236}">
                    <a16:creationId xmlns:a16="http://schemas.microsoft.com/office/drawing/2014/main" id="{742C9E17-6F71-4C8A-BA9A-34CD60F17F22}"/>
                  </a:ext>
                </a:extLst>
              </p:cNvPr>
              <p:cNvSpPr>
                <a:spLocks noEditPoints="1"/>
              </p:cNvSpPr>
              <p:nvPr/>
            </p:nvSpPr>
            <p:spPr bwMode="auto">
              <a:xfrm>
                <a:off x="3412" y="2579"/>
                <a:ext cx="284" cy="284"/>
              </a:xfrm>
              <a:custGeom>
                <a:avLst/>
                <a:gdLst>
                  <a:gd name="T0" fmla="*/ 148 w 189"/>
                  <a:gd name="T1" fmla="*/ 158 h 189"/>
                  <a:gd name="T2" fmla="*/ 169 w 189"/>
                  <a:gd name="T3" fmla="*/ 158 h 189"/>
                  <a:gd name="T4" fmla="*/ 169 w 189"/>
                  <a:gd name="T5" fmla="*/ 138 h 189"/>
                  <a:gd name="T6" fmla="*/ 148 w 189"/>
                  <a:gd name="T7" fmla="*/ 138 h 189"/>
                  <a:gd name="T8" fmla="*/ 148 w 189"/>
                  <a:gd name="T9" fmla="*/ 158 h 189"/>
                  <a:gd name="T10" fmla="*/ 74 w 189"/>
                  <a:gd name="T11" fmla="*/ 158 h 189"/>
                  <a:gd name="T12" fmla="*/ 95 w 189"/>
                  <a:gd name="T13" fmla="*/ 158 h 189"/>
                  <a:gd name="T14" fmla="*/ 95 w 189"/>
                  <a:gd name="T15" fmla="*/ 138 h 189"/>
                  <a:gd name="T16" fmla="*/ 74 w 189"/>
                  <a:gd name="T17" fmla="*/ 138 h 189"/>
                  <a:gd name="T18" fmla="*/ 74 w 189"/>
                  <a:gd name="T19" fmla="*/ 158 h 189"/>
                  <a:gd name="T20" fmla="*/ 111 w 189"/>
                  <a:gd name="T21" fmla="*/ 158 h 189"/>
                  <a:gd name="T22" fmla="*/ 132 w 189"/>
                  <a:gd name="T23" fmla="*/ 158 h 189"/>
                  <a:gd name="T24" fmla="*/ 132 w 189"/>
                  <a:gd name="T25" fmla="*/ 138 h 189"/>
                  <a:gd name="T26" fmla="*/ 111 w 189"/>
                  <a:gd name="T27" fmla="*/ 138 h 189"/>
                  <a:gd name="T28" fmla="*/ 111 w 189"/>
                  <a:gd name="T29" fmla="*/ 158 h 189"/>
                  <a:gd name="T30" fmla="*/ 43 w 189"/>
                  <a:gd name="T31" fmla="*/ 24 h 189"/>
                  <a:gd name="T32" fmla="*/ 12 w 189"/>
                  <a:gd name="T33" fmla="*/ 15 h 189"/>
                  <a:gd name="T34" fmla="*/ 43 w 189"/>
                  <a:gd name="T35" fmla="*/ 6 h 189"/>
                  <a:gd name="T36" fmla="*/ 73 w 189"/>
                  <a:gd name="T37" fmla="*/ 15 h 189"/>
                  <a:gd name="T38" fmla="*/ 43 w 189"/>
                  <a:gd name="T39" fmla="*/ 24 h 189"/>
                  <a:gd name="T40" fmla="*/ 189 w 189"/>
                  <a:gd name="T41" fmla="*/ 111 h 189"/>
                  <a:gd name="T42" fmla="*/ 189 w 189"/>
                  <a:gd name="T43" fmla="*/ 65 h 189"/>
                  <a:gd name="T44" fmla="*/ 137 w 189"/>
                  <a:gd name="T45" fmla="*/ 111 h 189"/>
                  <a:gd name="T46" fmla="*/ 136 w 189"/>
                  <a:gd name="T47" fmla="*/ 111 h 189"/>
                  <a:gd name="T48" fmla="*/ 136 w 189"/>
                  <a:gd name="T49" fmla="*/ 65 h 189"/>
                  <a:gd name="T50" fmla="*/ 84 w 189"/>
                  <a:gd name="T51" fmla="*/ 111 h 189"/>
                  <a:gd name="T52" fmla="*/ 84 w 189"/>
                  <a:gd name="T53" fmla="*/ 16 h 189"/>
                  <a:gd name="T54" fmla="*/ 43 w 189"/>
                  <a:gd name="T55" fmla="*/ 0 h 189"/>
                  <a:gd name="T56" fmla="*/ 0 w 189"/>
                  <a:gd name="T57" fmla="*/ 16 h 189"/>
                  <a:gd name="T58" fmla="*/ 0 w 189"/>
                  <a:gd name="T59" fmla="*/ 189 h 189"/>
                  <a:gd name="T60" fmla="*/ 189 w 189"/>
                  <a:gd name="T61" fmla="*/ 189 h 189"/>
                  <a:gd name="T62" fmla="*/ 189 w 189"/>
                  <a:gd name="T63" fmla="*/ 11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89">
                    <a:moveTo>
                      <a:pt x="148" y="158"/>
                    </a:moveTo>
                    <a:cubicBezTo>
                      <a:pt x="169" y="158"/>
                      <a:pt x="169" y="158"/>
                      <a:pt x="169" y="158"/>
                    </a:cubicBezTo>
                    <a:cubicBezTo>
                      <a:pt x="169" y="138"/>
                      <a:pt x="169" y="138"/>
                      <a:pt x="169" y="138"/>
                    </a:cubicBezTo>
                    <a:cubicBezTo>
                      <a:pt x="148" y="138"/>
                      <a:pt x="148" y="138"/>
                      <a:pt x="148" y="138"/>
                    </a:cubicBezTo>
                    <a:lnTo>
                      <a:pt x="148" y="158"/>
                    </a:lnTo>
                    <a:close/>
                    <a:moveTo>
                      <a:pt x="74" y="158"/>
                    </a:moveTo>
                    <a:cubicBezTo>
                      <a:pt x="95" y="158"/>
                      <a:pt x="95" y="158"/>
                      <a:pt x="95" y="158"/>
                    </a:cubicBezTo>
                    <a:cubicBezTo>
                      <a:pt x="95" y="138"/>
                      <a:pt x="95" y="138"/>
                      <a:pt x="95" y="138"/>
                    </a:cubicBezTo>
                    <a:cubicBezTo>
                      <a:pt x="74" y="138"/>
                      <a:pt x="74" y="138"/>
                      <a:pt x="74" y="138"/>
                    </a:cubicBezTo>
                    <a:lnTo>
                      <a:pt x="74" y="158"/>
                    </a:lnTo>
                    <a:close/>
                    <a:moveTo>
                      <a:pt x="111" y="158"/>
                    </a:moveTo>
                    <a:cubicBezTo>
                      <a:pt x="132" y="158"/>
                      <a:pt x="132" y="158"/>
                      <a:pt x="132" y="158"/>
                    </a:cubicBezTo>
                    <a:cubicBezTo>
                      <a:pt x="132" y="138"/>
                      <a:pt x="132" y="138"/>
                      <a:pt x="132" y="138"/>
                    </a:cubicBezTo>
                    <a:cubicBezTo>
                      <a:pt x="111" y="138"/>
                      <a:pt x="111" y="138"/>
                      <a:pt x="111" y="138"/>
                    </a:cubicBezTo>
                    <a:lnTo>
                      <a:pt x="111" y="158"/>
                    </a:lnTo>
                    <a:close/>
                    <a:moveTo>
                      <a:pt x="43" y="24"/>
                    </a:moveTo>
                    <a:cubicBezTo>
                      <a:pt x="25" y="24"/>
                      <a:pt x="12" y="19"/>
                      <a:pt x="12" y="15"/>
                    </a:cubicBezTo>
                    <a:cubicBezTo>
                      <a:pt x="12" y="10"/>
                      <a:pt x="25" y="6"/>
                      <a:pt x="43" y="6"/>
                    </a:cubicBezTo>
                    <a:cubicBezTo>
                      <a:pt x="60" y="6"/>
                      <a:pt x="73" y="10"/>
                      <a:pt x="73" y="15"/>
                    </a:cubicBezTo>
                    <a:cubicBezTo>
                      <a:pt x="73" y="19"/>
                      <a:pt x="59" y="24"/>
                      <a:pt x="43" y="24"/>
                    </a:cubicBezTo>
                    <a:close/>
                    <a:moveTo>
                      <a:pt x="189" y="111"/>
                    </a:moveTo>
                    <a:cubicBezTo>
                      <a:pt x="189" y="65"/>
                      <a:pt x="189" y="65"/>
                      <a:pt x="189" y="65"/>
                    </a:cubicBezTo>
                    <a:cubicBezTo>
                      <a:pt x="137" y="111"/>
                      <a:pt x="137" y="111"/>
                      <a:pt x="137" y="111"/>
                    </a:cubicBezTo>
                    <a:cubicBezTo>
                      <a:pt x="136" y="111"/>
                      <a:pt x="136" y="111"/>
                      <a:pt x="136" y="111"/>
                    </a:cubicBezTo>
                    <a:cubicBezTo>
                      <a:pt x="136" y="65"/>
                      <a:pt x="136" y="65"/>
                      <a:pt x="136" y="65"/>
                    </a:cubicBezTo>
                    <a:cubicBezTo>
                      <a:pt x="84" y="111"/>
                      <a:pt x="84" y="111"/>
                      <a:pt x="84" y="111"/>
                    </a:cubicBezTo>
                    <a:cubicBezTo>
                      <a:pt x="84" y="16"/>
                      <a:pt x="84" y="16"/>
                      <a:pt x="84" y="16"/>
                    </a:cubicBezTo>
                    <a:cubicBezTo>
                      <a:pt x="84" y="8"/>
                      <a:pt x="66" y="0"/>
                      <a:pt x="43" y="0"/>
                    </a:cubicBezTo>
                    <a:cubicBezTo>
                      <a:pt x="19" y="0"/>
                      <a:pt x="0" y="8"/>
                      <a:pt x="0" y="16"/>
                    </a:cubicBezTo>
                    <a:cubicBezTo>
                      <a:pt x="0" y="189"/>
                      <a:pt x="0" y="189"/>
                      <a:pt x="0" y="189"/>
                    </a:cubicBezTo>
                    <a:cubicBezTo>
                      <a:pt x="189" y="189"/>
                      <a:pt x="189" y="189"/>
                      <a:pt x="189" y="189"/>
                    </a:cubicBezTo>
                    <a:lnTo>
                      <a:pt x="189" y="111"/>
                    </a:lnTo>
                    <a:close/>
                  </a:path>
                </a:pathLst>
              </a:custGeom>
              <a:solidFill>
                <a:srgbClr val="59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Rectangle 13">
                <a:extLst>
                  <a:ext uri="{FF2B5EF4-FFF2-40B4-BE49-F238E27FC236}">
                    <a16:creationId xmlns:a16="http://schemas.microsoft.com/office/drawing/2014/main" id="{B76AE0A3-0CBA-4E41-B070-DD4CC42B2854}"/>
                  </a:ext>
                </a:extLst>
              </p:cNvPr>
              <p:cNvSpPr>
                <a:spLocks noChangeArrowheads="1"/>
              </p:cNvSpPr>
              <p:nvPr/>
            </p:nvSpPr>
            <p:spPr bwMode="auto">
              <a:xfrm>
                <a:off x="3412" y="2601"/>
                <a:ext cx="63" cy="262"/>
              </a:xfrm>
              <a:prstGeom prst="rect">
                <a:avLst/>
              </a:prstGeom>
              <a:solidFill>
                <a:srgbClr val="399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14">
                <a:extLst>
                  <a:ext uri="{FF2B5EF4-FFF2-40B4-BE49-F238E27FC236}">
                    <a16:creationId xmlns:a16="http://schemas.microsoft.com/office/drawing/2014/main" id="{B04C5FBD-80FA-4656-B81C-95FBB66C61E0}"/>
                  </a:ext>
                </a:extLst>
              </p:cNvPr>
              <p:cNvSpPr>
                <a:spLocks/>
              </p:cNvSpPr>
              <p:nvPr/>
            </p:nvSpPr>
            <p:spPr bwMode="auto">
              <a:xfrm>
                <a:off x="3412" y="2579"/>
                <a:ext cx="124" cy="45"/>
              </a:xfrm>
              <a:custGeom>
                <a:avLst/>
                <a:gdLst>
                  <a:gd name="T0" fmla="*/ 83 w 83"/>
                  <a:gd name="T1" fmla="*/ 15 h 30"/>
                  <a:gd name="T2" fmla="*/ 41 w 83"/>
                  <a:gd name="T3" fmla="*/ 30 h 30"/>
                  <a:gd name="T4" fmla="*/ 0 w 83"/>
                  <a:gd name="T5" fmla="*/ 15 h 30"/>
                  <a:gd name="T6" fmla="*/ 42 w 83"/>
                  <a:gd name="T7" fmla="*/ 0 h 30"/>
                  <a:gd name="T8" fmla="*/ 83 w 83"/>
                  <a:gd name="T9" fmla="*/ 15 h 30"/>
                </a:gdLst>
                <a:ahLst/>
                <a:cxnLst>
                  <a:cxn ang="0">
                    <a:pos x="T0" y="T1"/>
                  </a:cxn>
                  <a:cxn ang="0">
                    <a:pos x="T2" y="T3"/>
                  </a:cxn>
                  <a:cxn ang="0">
                    <a:pos x="T4" y="T5"/>
                  </a:cxn>
                  <a:cxn ang="0">
                    <a:pos x="T6" y="T7"/>
                  </a:cxn>
                  <a:cxn ang="0">
                    <a:pos x="T8" y="T9"/>
                  </a:cxn>
                </a:cxnLst>
                <a:rect l="0" t="0" r="r" b="b"/>
                <a:pathLst>
                  <a:path w="83" h="30">
                    <a:moveTo>
                      <a:pt x="83" y="15"/>
                    </a:moveTo>
                    <a:cubicBezTo>
                      <a:pt x="83" y="23"/>
                      <a:pt x="65" y="30"/>
                      <a:pt x="41" y="30"/>
                    </a:cubicBezTo>
                    <a:cubicBezTo>
                      <a:pt x="18" y="30"/>
                      <a:pt x="0" y="23"/>
                      <a:pt x="0" y="15"/>
                    </a:cubicBezTo>
                    <a:cubicBezTo>
                      <a:pt x="0" y="7"/>
                      <a:pt x="19" y="0"/>
                      <a:pt x="42" y="0"/>
                    </a:cubicBezTo>
                    <a:cubicBezTo>
                      <a:pt x="65" y="0"/>
                      <a:pt x="83" y="6"/>
                      <a:pt x="8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Oval 15">
                <a:extLst>
                  <a:ext uri="{FF2B5EF4-FFF2-40B4-BE49-F238E27FC236}">
                    <a16:creationId xmlns:a16="http://schemas.microsoft.com/office/drawing/2014/main" id="{DBEC670F-2188-468B-BF12-FF3E10682F63}"/>
                  </a:ext>
                </a:extLst>
              </p:cNvPr>
              <p:cNvSpPr>
                <a:spLocks noChangeArrowheads="1"/>
              </p:cNvSpPr>
              <p:nvPr/>
            </p:nvSpPr>
            <p:spPr bwMode="auto">
              <a:xfrm>
                <a:off x="3424" y="2585"/>
                <a:ext cx="100" cy="30"/>
              </a:xfrm>
              <a:prstGeom prst="ellipse">
                <a:avLst/>
              </a:prstGeom>
              <a:solidFill>
                <a:srgbClr val="7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16">
                <a:extLst>
                  <a:ext uri="{FF2B5EF4-FFF2-40B4-BE49-F238E27FC236}">
                    <a16:creationId xmlns:a16="http://schemas.microsoft.com/office/drawing/2014/main" id="{E348B14D-73E4-4718-91F3-0A1A2CEE9A8B}"/>
                  </a:ext>
                </a:extLst>
              </p:cNvPr>
              <p:cNvSpPr>
                <a:spLocks/>
              </p:cNvSpPr>
              <p:nvPr/>
            </p:nvSpPr>
            <p:spPr bwMode="auto">
              <a:xfrm>
                <a:off x="3424" y="2585"/>
                <a:ext cx="100" cy="24"/>
              </a:xfrm>
              <a:custGeom>
                <a:avLst/>
                <a:gdLst>
                  <a:gd name="T0" fmla="*/ 60 w 67"/>
                  <a:gd name="T1" fmla="*/ 16 h 16"/>
                  <a:gd name="T2" fmla="*/ 67 w 67"/>
                  <a:gd name="T3" fmla="*/ 10 h 16"/>
                  <a:gd name="T4" fmla="*/ 33 w 67"/>
                  <a:gd name="T5" fmla="*/ 0 h 16"/>
                  <a:gd name="T6" fmla="*/ 0 w 67"/>
                  <a:gd name="T7" fmla="*/ 10 h 16"/>
                  <a:gd name="T8" fmla="*/ 7 w 67"/>
                  <a:gd name="T9" fmla="*/ 16 h 16"/>
                  <a:gd name="T10" fmla="*/ 34 w 67"/>
                  <a:gd name="T11" fmla="*/ 12 h 16"/>
                  <a:gd name="T12" fmla="*/ 60 w 6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60" y="16"/>
                    </a:moveTo>
                    <a:cubicBezTo>
                      <a:pt x="64" y="14"/>
                      <a:pt x="67" y="12"/>
                      <a:pt x="67" y="10"/>
                    </a:cubicBezTo>
                    <a:cubicBezTo>
                      <a:pt x="67" y="4"/>
                      <a:pt x="52" y="0"/>
                      <a:pt x="33" y="0"/>
                    </a:cubicBezTo>
                    <a:cubicBezTo>
                      <a:pt x="15" y="0"/>
                      <a:pt x="0" y="4"/>
                      <a:pt x="0" y="10"/>
                    </a:cubicBezTo>
                    <a:cubicBezTo>
                      <a:pt x="0" y="12"/>
                      <a:pt x="3" y="14"/>
                      <a:pt x="7" y="16"/>
                    </a:cubicBezTo>
                    <a:cubicBezTo>
                      <a:pt x="13" y="14"/>
                      <a:pt x="23" y="12"/>
                      <a:pt x="34" y="12"/>
                    </a:cubicBezTo>
                    <a:cubicBezTo>
                      <a:pt x="44" y="12"/>
                      <a:pt x="54" y="14"/>
                      <a:pt x="60" y="16"/>
                    </a:cubicBezTo>
                    <a:close/>
                  </a:path>
                </a:pathLst>
              </a:cu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5" name="TextBox 194">
              <a:extLst>
                <a:ext uri="{FF2B5EF4-FFF2-40B4-BE49-F238E27FC236}">
                  <a16:creationId xmlns:a16="http://schemas.microsoft.com/office/drawing/2014/main" id="{848C33AC-1A6D-46F1-8A1B-75DE442524AE}"/>
                </a:ext>
              </a:extLst>
            </p:cNvPr>
            <p:cNvSpPr txBox="1"/>
            <p:nvPr/>
          </p:nvSpPr>
          <p:spPr>
            <a:xfrm>
              <a:off x="3206916" y="5319846"/>
              <a:ext cx="922047" cy="24994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Data Factory</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196" name="Straight Arrow Connector 195">
              <a:extLst>
                <a:ext uri="{FF2B5EF4-FFF2-40B4-BE49-F238E27FC236}">
                  <a16:creationId xmlns:a16="http://schemas.microsoft.com/office/drawing/2014/main" id="{ADEBC5F5-2F3D-4F51-A930-BDF299978129}"/>
                </a:ext>
              </a:extLst>
            </p:cNvPr>
            <p:cNvCxnSpPr>
              <a:cxnSpLocks/>
            </p:cNvCxnSpPr>
            <p:nvPr/>
          </p:nvCxnSpPr>
          <p:spPr>
            <a:xfrm>
              <a:off x="3667939" y="5577944"/>
              <a:ext cx="0" cy="26602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60EC5FD7-CDE2-4C41-8CB8-12FF0ABB5676}"/>
              </a:ext>
            </a:extLst>
          </p:cNvPr>
          <p:cNvSpPr/>
          <p:nvPr/>
        </p:nvSpPr>
        <p:spPr bwMode="auto">
          <a:xfrm>
            <a:off x="2996753" y="3643300"/>
            <a:ext cx="7628245" cy="3132200"/>
          </a:xfrm>
          <a:prstGeom prst="roundRect">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Connector: Elbow 36">
            <a:extLst>
              <a:ext uri="{FF2B5EF4-FFF2-40B4-BE49-F238E27FC236}">
                <a16:creationId xmlns:a16="http://schemas.microsoft.com/office/drawing/2014/main" id="{2F149334-2837-46D1-BD02-3BB0673A9236}"/>
              </a:ext>
            </a:extLst>
          </p:cNvPr>
          <p:cNvCxnSpPr/>
          <p:nvPr/>
        </p:nvCxnSpPr>
        <p:spPr>
          <a:xfrm flipV="1">
            <a:off x="4074224" y="4105392"/>
            <a:ext cx="2045893" cy="1325040"/>
          </a:xfrm>
          <a:prstGeom prst="bentConnector3">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7718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1000"/>
                                        <p:tgtEl>
                                          <p:spTgt spid="102"/>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232"/>
                                        </p:tgtEl>
                                        <p:attrNameLst>
                                          <p:attrName>style.visibility</p:attrName>
                                        </p:attrNameLst>
                                      </p:cBhvr>
                                      <p:to>
                                        <p:strVal val="visible"/>
                                      </p:to>
                                    </p:set>
                                    <p:animEffect transition="in" filter="wipe(left)">
                                      <p:cBhvr>
                                        <p:cTn id="11" dur="500"/>
                                        <p:tgtEl>
                                          <p:spTgt spid="232"/>
                                        </p:tgtEl>
                                      </p:cBhvr>
                                    </p:animEffect>
                                  </p:childTnLst>
                                </p:cTn>
                              </p:par>
                            </p:childTnLst>
                          </p:cTn>
                        </p:par>
                        <p:par>
                          <p:cTn id="12" fill="hold">
                            <p:stCondLst>
                              <p:cond delay="2000"/>
                            </p:stCondLst>
                            <p:childTnLst>
                              <p:par>
                                <p:cTn id="13" presetID="22" presetClass="entr" presetSubtype="1" fill="hold"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1000"/>
                                        <p:tgtEl>
                                          <p:spTgt spid="30"/>
                                        </p:tgtEl>
                                      </p:cBhvr>
                                    </p:animEffect>
                                  </p:childTnLst>
                                </p:cTn>
                              </p:par>
                              <p:par>
                                <p:cTn id="16" presetID="42" presetClass="entr" presetSubtype="0" fill="hold"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fade">
                                      <p:cBhvr>
                                        <p:cTn id="18" dur="1000"/>
                                        <p:tgtEl>
                                          <p:spTgt spid="51"/>
                                        </p:tgtEl>
                                      </p:cBhvr>
                                    </p:animEffect>
                                    <p:anim calcmode="lin" valueType="num">
                                      <p:cBhvr>
                                        <p:cTn id="19" dur="1000" fill="hold"/>
                                        <p:tgtEl>
                                          <p:spTgt spid="51"/>
                                        </p:tgtEl>
                                        <p:attrNameLst>
                                          <p:attrName>ppt_x</p:attrName>
                                        </p:attrNameLst>
                                      </p:cBhvr>
                                      <p:tavLst>
                                        <p:tav tm="0">
                                          <p:val>
                                            <p:strVal val="#ppt_x"/>
                                          </p:val>
                                        </p:tav>
                                        <p:tav tm="100000">
                                          <p:val>
                                            <p:strVal val="#ppt_x"/>
                                          </p:val>
                                        </p:tav>
                                      </p:tavLst>
                                    </p:anim>
                                    <p:anim calcmode="lin" valueType="num">
                                      <p:cBhvr>
                                        <p:cTn id="20" dur="1000" fill="hold"/>
                                        <p:tgtEl>
                                          <p:spTgt spid="51"/>
                                        </p:tgtEl>
                                        <p:attrNameLst>
                                          <p:attrName>ppt_y</p:attrName>
                                        </p:attrNameLst>
                                      </p:cBhvr>
                                      <p:tavLst>
                                        <p:tav tm="0">
                                          <p:val>
                                            <p:strVal val="#ppt_y+.1"/>
                                          </p:val>
                                        </p:tav>
                                        <p:tav tm="100000">
                                          <p:val>
                                            <p:strVal val="#ppt_y"/>
                                          </p:val>
                                        </p:tav>
                                      </p:tavLst>
                                    </p:anim>
                                  </p:childTnLst>
                                </p:cTn>
                              </p:par>
                            </p:childTnLst>
                          </p:cTn>
                        </p:par>
                        <p:par>
                          <p:cTn id="21" fill="hold">
                            <p:stCondLst>
                              <p:cond delay="3500"/>
                            </p:stCondLst>
                            <p:childTnLst>
                              <p:par>
                                <p:cTn id="22" presetID="42" presetClass="entr" presetSubtype="0" fill="hold" nodeType="after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1000"/>
                                        <p:tgtEl>
                                          <p:spTgt spid="103"/>
                                        </p:tgtEl>
                                      </p:cBhvr>
                                    </p:animEffect>
                                    <p:anim calcmode="lin" valueType="num">
                                      <p:cBhvr>
                                        <p:cTn id="25" dur="1000" fill="hold"/>
                                        <p:tgtEl>
                                          <p:spTgt spid="103"/>
                                        </p:tgtEl>
                                        <p:attrNameLst>
                                          <p:attrName>ppt_x</p:attrName>
                                        </p:attrNameLst>
                                      </p:cBhvr>
                                      <p:tavLst>
                                        <p:tav tm="0">
                                          <p:val>
                                            <p:strVal val="#ppt_x"/>
                                          </p:val>
                                        </p:tav>
                                        <p:tav tm="100000">
                                          <p:val>
                                            <p:strVal val="#ppt_x"/>
                                          </p:val>
                                        </p:tav>
                                      </p:tavLst>
                                    </p:anim>
                                    <p:anim calcmode="lin" valueType="num">
                                      <p:cBhvr>
                                        <p:cTn id="26" dur="1000" fill="hold"/>
                                        <p:tgtEl>
                                          <p:spTgt spid="103"/>
                                        </p:tgtEl>
                                        <p:attrNameLst>
                                          <p:attrName>ppt_y</p:attrName>
                                        </p:attrNameLst>
                                      </p:cBhvr>
                                      <p:tavLst>
                                        <p:tav tm="0">
                                          <p:val>
                                            <p:strVal val="#ppt_y+.1"/>
                                          </p:val>
                                        </p:tav>
                                        <p:tav tm="100000">
                                          <p:val>
                                            <p:strVal val="#ppt_y"/>
                                          </p:val>
                                        </p:tav>
                                      </p:tavLst>
                                    </p:anim>
                                  </p:childTnLst>
                                </p:cTn>
                              </p:par>
                            </p:childTnLst>
                          </p:cTn>
                        </p:par>
                        <p:par>
                          <p:cTn id="27" fill="hold">
                            <p:stCondLst>
                              <p:cond delay="4500"/>
                            </p:stCondLst>
                            <p:childTnLst>
                              <p:par>
                                <p:cTn id="28" presetID="47" presetClass="entr" presetSubtype="0" fill="hold" nodeType="after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1000"/>
                                        <p:tgtEl>
                                          <p:spTgt spid="106"/>
                                        </p:tgtEl>
                                      </p:cBhvr>
                                    </p:animEffect>
                                    <p:anim calcmode="lin" valueType="num">
                                      <p:cBhvr>
                                        <p:cTn id="31" dur="1000" fill="hold"/>
                                        <p:tgtEl>
                                          <p:spTgt spid="106"/>
                                        </p:tgtEl>
                                        <p:attrNameLst>
                                          <p:attrName>ppt_x</p:attrName>
                                        </p:attrNameLst>
                                      </p:cBhvr>
                                      <p:tavLst>
                                        <p:tav tm="0">
                                          <p:val>
                                            <p:strVal val="#ppt_x"/>
                                          </p:val>
                                        </p:tav>
                                        <p:tav tm="100000">
                                          <p:val>
                                            <p:strVal val="#ppt_x"/>
                                          </p:val>
                                        </p:tav>
                                      </p:tavLst>
                                    </p:anim>
                                    <p:anim calcmode="lin" valueType="num">
                                      <p:cBhvr>
                                        <p:cTn id="32" dur="1000" fill="hold"/>
                                        <p:tgtEl>
                                          <p:spTgt spid="106"/>
                                        </p:tgtEl>
                                        <p:attrNameLst>
                                          <p:attrName>ppt_y</p:attrName>
                                        </p:attrNameLst>
                                      </p:cBhvr>
                                      <p:tavLst>
                                        <p:tav tm="0">
                                          <p:val>
                                            <p:strVal val="#ppt_y-.1"/>
                                          </p:val>
                                        </p:tav>
                                        <p:tav tm="100000">
                                          <p:val>
                                            <p:strVal val="#ppt_y"/>
                                          </p:val>
                                        </p:tav>
                                      </p:tavLst>
                                    </p:anim>
                                  </p:childTnLst>
                                </p:cTn>
                              </p:par>
                            </p:childTnLst>
                          </p:cTn>
                        </p:par>
                        <p:par>
                          <p:cTn id="33" fill="hold">
                            <p:stCondLst>
                              <p:cond delay="5500"/>
                            </p:stCondLst>
                            <p:childTnLst>
                              <p:par>
                                <p:cTn id="34" presetID="22" presetClass="entr" presetSubtype="8" fill="hold" nodeType="afterEffect">
                                  <p:stCondLst>
                                    <p:cond delay="0"/>
                                  </p:stCondLst>
                                  <p:childTnLst>
                                    <p:set>
                                      <p:cBhvr>
                                        <p:cTn id="35" dur="1" fill="hold">
                                          <p:stCondLst>
                                            <p:cond delay="0"/>
                                          </p:stCondLst>
                                        </p:cTn>
                                        <p:tgtEl>
                                          <p:spTgt spid="110"/>
                                        </p:tgtEl>
                                        <p:attrNameLst>
                                          <p:attrName>style.visibility</p:attrName>
                                        </p:attrNameLst>
                                      </p:cBhvr>
                                      <p:to>
                                        <p:strVal val="visible"/>
                                      </p:to>
                                    </p:set>
                                    <p:animEffect transition="in" filter="wipe(left)">
                                      <p:cBhvr>
                                        <p:cTn id="36" dur="1000"/>
                                        <p:tgtEl>
                                          <p:spTgt spid="110"/>
                                        </p:tgtEl>
                                      </p:cBhvr>
                                    </p:animEffect>
                                  </p:childTnLst>
                                </p:cTn>
                              </p:par>
                            </p:childTnLst>
                          </p:cTn>
                        </p:par>
                        <p:par>
                          <p:cTn id="37" fill="hold">
                            <p:stCondLst>
                              <p:cond delay="6500"/>
                            </p:stCondLst>
                            <p:childTnLst>
                              <p:par>
                                <p:cTn id="38" presetID="42" presetClass="entr" presetSubtype="0" fill="hold" nodeType="afterEffect">
                                  <p:stCondLst>
                                    <p:cond delay="0"/>
                                  </p:stCondLst>
                                  <p:childTnLst>
                                    <p:set>
                                      <p:cBhvr>
                                        <p:cTn id="39" dur="1" fill="hold">
                                          <p:stCondLst>
                                            <p:cond delay="0"/>
                                          </p:stCondLst>
                                        </p:cTn>
                                        <p:tgtEl>
                                          <p:spTgt spid="252"/>
                                        </p:tgtEl>
                                        <p:attrNameLst>
                                          <p:attrName>style.visibility</p:attrName>
                                        </p:attrNameLst>
                                      </p:cBhvr>
                                      <p:to>
                                        <p:strVal val="visible"/>
                                      </p:to>
                                    </p:set>
                                    <p:animEffect transition="in" filter="fade">
                                      <p:cBhvr>
                                        <p:cTn id="40" dur="1000"/>
                                        <p:tgtEl>
                                          <p:spTgt spid="252"/>
                                        </p:tgtEl>
                                      </p:cBhvr>
                                    </p:animEffect>
                                    <p:anim calcmode="lin" valueType="num">
                                      <p:cBhvr>
                                        <p:cTn id="41" dur="1000" fill="hold"/>
                                        <p:tgtEl>
                                          <p:spTgt spid="252"/>
                                        </p:tgtEl>
                                        <p:attrNameLst>
                                          <p:attrName>ppt_x</p:attrName>
                                        </p:attrNameLst>
                                      </p:cBhvr>
                                      <p:tavLst>
                                        <p:tav tm="0">
                                          <p:val>
                                            <p:strVal val="#ppt_x"/>
                                          </p:val>
                                        </p:tav>
                                        <p:tav tm="100000">
                                          <p:val>
                                            <p:strVal val="#ppt_x"/>
                                          </p:val>
                                        </p:tav>
                                      </p:tavLst>
                                    </p:anim>
                                    <p:anim calcmode="lin" valueType="num">
                                      <p:cBhvr>
                                        <p:cTn id="42" dur="1000" fill="hold"/>
                                        <p:tgtEl>
                                          <p:spTgt spid="252"/>
                                        </p:tgtEl>
                                        <p:attrNameLst>
                                          <p:attrName>ppt_y</p:attrName>
                                        </p:attrNameLst>
                                      </p:cBhvr>
                                      <p:tavLst>
                                        <p:tav tm="0">
                                          <p:val>
                                            <p:strVal val="#ppt_y+.1"/>
                                          </p:val>
                                        </p:tav>
                                        <p:tav tm="100000">
                                          <p:val>
                                            <p:strVal val="#ppt_y"/>
                                          </p:val>
                                        </p:tav>
                                      </p:tavLst>
                                    </p:anim>
                                  </p:childTnLst>
                                </p:cTn>
                              </p:par>
                              <p:par>
                                <p:cTn id="43" presetID="22" presetClass="entr" presetSubtype="8"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left)">
                                      <p:cBhvr>
                                        <p:cTn id="45" dur="1000"/>
                                        <p:tgtEl>
                                          <p:spTgt spid="52"/>
                                        </p:tgtEl>
                                      </p:cBhvr>
                                    </p:animEffect>
                                  </p:childTnLst>
                                </p:cTn>
                              </p:par>
                              <p:par>
                                <p:cTn id="46" presetID="22" presetClass="entr" presetSubtype="8"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left)">
                                      <p:cBhvr>
                                        <p:cTn id="48" dur="1000"/>
                                        <p:tgtEl>
                                          <p:spTgt spid="35"/>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par>
                                <p:cTn id="52" presetID="22" presetClass="entr" presetSubtype="4" fill="hold" nodeType="withEffect">
                                  <p:stCondLst>
                                    <p:cond delay="0"/>
                                  </p:stCondLst>
                                  <p:childTnLst>
                                    <p:set>
                                      <p:cBhvr>
                                        <p:cTn id="53" dur="1" fill="hold">
                                          <p:stCondLst>
                                            <p:cond delay="0"/>
                                          </p:stCondLst>
                                        </p:cTn>
                                        <p:tgtEl>
                                          <p:spTgt spid="230"/>
                                        </p:tgtEl>
                                        <p:attrNameLst>
                                          <p:attrName>style.visibility</p:attrName>
                                        </p:attrNameLst>
                                      </p:cBhvr>
                                      <p:to>
                                        <p:strVal val="visible"/>
                                      </p:to>
                                    </p:set>
                                    <p:animEffect transition="in" filter="wipe(down)">
                                      <p:cBhvr>
                                        <p:cTn id="54" dur="1000"/>
                                        <p:tgtEl>
                                          <p:spTgt spid="230"/>
                                        </p:tgtEl>
                                      </p:cBhvr>
                                    </p:animEffect>
                                  </p:childTnLst>
                                </p:cTn>
                              </p:par>
                            </p:childTnLst>
                          </p:cTn>
                        </p:par>
                        <p:par>
                          <p:cTn id="55" fill="hold">
                            <p:stCondLst>
                              <p:cond delay="7500"/>
                            </p:stCondLst>
                            <p:childTnLst>
                              <p:par>
                                <p:cTn id="56" presetID="22" presetClass="entr" presetSubtype="8" fill="hold" nodeType="afterEffect">
                                  <p:stCondLst>
                                    <p:cond delay="500"/>
                                  </p:stCondLst>
                                  <p:childTnLst>
                                    <p:set>
                                      <p:cBhvr>
                                        <p:cTn id="57" dur="1" fill="hold">
                                          <p:stCondLst>
                                            <p:cond delay="0"/>
                                          </p:stCondLst>
                                        </p:cTn>
                                        <p:tgtEl>
                                          <p:spTgt spid="60"/>
                                        </p:tgtEl>
                                        <p:attrNameLst>
                                          <p:attrName>style.visibility</p:attrName>
                                        </p:attrNameLst>
                                      </p:cBhvr>
                                      <p:to>
                                        <p:strVal val="visible"/>
                                      </p:to>
                                    </p:set>
                                    <p:animEffect transition="in" filter="wipe(left)">
                                      <p:cBhvr>
                                        <p:cTn id="58" dur="1000"/>
                                        <p:tgtEl>
                                          <p:spTgt spid="60"/>
                                        </p:tgtEl>
                                      </p:cBhvr>
                                    </p:animEffect>
                                  </p:childTnLst>
                                </p:cTn>
                              </p:par>
                            </p:childTnLst>
                          </p:cTn>
                        </p:par>
                        <p:par>
                          <p:cTn id="59" fill="hold">
                            <p:stCondLst>
                              <p:cond delay="9000"/>
                            </p:stCondLst>
                            <p:childTnLst>
                              <p:par>
                                <p:cTn id="60" presetID="42" presetClass="entr" presetSubtype="0" fill="hold" nodeType="after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fade">
                                      <p:cBhvr>
                                        <p:cTn id="62" dur="1000"/>
                                        <p:tgtEl>
                                          <p:spTgt spid="125"/>
                                        </p:tgtEl>
                                      </p:cBhvr>
                                    </p:animEffect>
                                    <p:anim calcmode="lin" valueType="num">
                                      <p:cBhvr>
                                        <p:cTn id="63" dur="1000" fill="hold"/>
                                        <p:tgtEl>
                                          <p:spTgt spid="125"/>
                                        </p:tgtEl>
                                        <p:attrNameLst>
                                          <p:attrName>ppt_x</p:attrName>
                                        </p:attrNameLst>
                                      </p:cBhvr>
                                      <p:tavLst>
                                        <p:tav tm="0">
                                          <p:val>
                                            <p:strVal val="#ppt_x"/>
                                          </p:val>
                                        </p:tav>
                                        <p:tav tm="100000">
                                          <p:val>
                                            <p:strVal val="#ppt_x"/>
                                          </p:val>
                                        </p:tav>
                                      </p:tavLst>
                                    </p:anim>
                                    <p:anim calcmode="lin" valueType="num">
                                      <p:cBhvr>
                                        <p:cTn id="64" dur="1000" fill="hold"/>
                                        <p:tgtEl>
                                          <p:spTgt spid="125"/>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fade">
                                      <p:cBhvr>
                                        <p:cTn id="67" dur="1000"/>
                                        <p:tgtEl>
                                          <p:spTgt spid="168"/>
                                        </p:tgtEl>
                                      </p:cBhvr>
                                    </p:animEffect>
                                    <p:anim calcmode="lin" valueType="num">
                                      <p:cBhvr>
                                        <p:cTn id="68" dur="1000" fill="hold"/>
                                        <p:tgtEl>
                                          <p:spTgt spid="168"/>
                                        </p:tgtEl>
                                        <p:attrNameLst>
                                          <p:attrName>ppt_x</p:attrName>
                                        </p:attrNameLst>
                                      </p:cBhvr>
                                      <p:tavLst>
                                        <p:tav tm="0">
                                          <p:val>
                                            <p:strVal val="#ppt_x"/>
                                          </p:val>
                                        </p:tav>
                                        <p:tav tm="100000">
                                          <p:val>
                                            <p:strVal val="#ppt_x"/>
                                          </p:val>
                                        </p:tav>
                                      </p:tavLst>
                                    </p:anim>
                                    <p:anim calcmode="lin" valueType="num">
                                      <p:cBhvr>
                                        <p:cTn id="69" dur="1000" fill="hold"/>
                                        <p:tgtEl>
                                          <p:spTgt spid="168"/>
                                        </p:tgtEl>
                                        <p:attrNameLst>
                                          <p:attrName>ppt_y</p:attrName>
                                        </p:attrNameLst>
                                      </p:cBhvr>
                                      <p:tavLst>
                                        <p:tav tm="0">
                                          <p:val>
                                            <p:strVal val="#ppt_y+.1"/>
                                          </p:val>
                                        </p:tav>
                                        <p:tav tm="100000">
                                          <p:val>
                                            <p:strVal val="#ppt_y"/>
                                          </p:val>
                                        </p:tav>
                                      </p:tavLst>
                                    </p:anim>
                                  </p:childTnLst>
                                </p:cTn>
                              </p:par>
                            </p:childTnLst>
                          </p:cTn>
                        </p:par>
                        <p:par>
                          <p:cTn id="70" fill="hold">
                            <p:stCondLst>
                              <p:cond delay="10000"/>
                            </p:stCondLst>
                            <p:childTnLst>
                              <p:par>
                                <p:cTn id="71" presetID="53" presetClass="entr" presetSubtype="16" fill="hold" nodeType="afterEffect">
                                  <p:stCondLst>
                                    <p:cond delay="500"/>
                                  </p:stCondLst>
                                  <p:childTnLst>
                                    <p:set>
                                      <p:cBhvr>
                                        <p:cTn id="72" dur="1" fill="hold">
                                          <p:stCondLst>
                                            <p:cond delay="0"/>
                                          </p:stCondLst>
                                        </p:cTn>
                                        <p:tgtEl>
                                          <p:spTgt spid="69"/>
                                        </p:tgtEl>
                                        <p:attrNameLst>
                                          <p:attrName>style.visibility</p:attrName>
                                        </p:attrNameLst>
                                      </p:cBhvr>
                                      <p:to>
                                        <p:strVal val="visible"/>
                                      </p:to>
                                    </p:set>
                                    <p:anim calcmode="lin" valueType="num">
                                      <p:cBhvr>
                                        <p:cTn id="73" dur="1000" fill="hold"/>
                                        <p:tgtEl>
                                          <p:spTgt spid="69"/>
                                        </p:tgtEl>
                                        <p:attrNameLst>
                                          <p:attrName>ppt_w</p:attrName>
                                        </p:attrNameLst>
                                      </p:cBhvr>
                                      <p:tavLst>
                                        <p:tav tm="0">
                                          <p:val>
                                            <p:fltVal val="0"/>
                                          </p:val>
                                        </p:tav>
                                        <p:tav tm="100000">
                                          <p:val>
                                            <p:strVal val="#ppt_w"/>
                                          </p:val>
                                        </p:tav>
                                      </p:tavLst>
                                    </p:anim>
                                    <p:anim calcmode="lin" valueType="num">
                                      <p:cBhvr>
                                        <p:cTn id="74" dur="1000" fill="hold"/>
                                        <p:tgtEl>
                                          <p:spTgt spid="69"/>
                                        </p:tgtEl>
                                        <p:attrNameLst>
                                          <p:attrName>ppt_h</p:attrName>
                                        </p:attrNameLst>
                                      </p:cBhvr>
                                      <p:tavLst>
                                        <p:tav tm="0">
                                          <p:val>
                                            <p:fltVal val="0"/>
                                          </p:val>
                                        </p:tav>
                                        <p:tav tm="100000">
                                          <p:val>
                                            <p:strVal val="#ppt_h"/>
                                          </p:val>
                                        </p:tav>
                                      </p:tavLst>
                                    </p:anim>
                                    <p:animEffect transition="in" filter="fade">
                                      <p:cBhvr>
                                        <p:cTn id="75" dur="1000"/>
                                        <p:tgtEl>
                                          <p:spTgt spid="69"/>
                                        </p:tgtEl>
                                      </p:cBhvr>
                                    </p:animEffect>
                                  </p:childTnLst>
                                </p:cTn>
                              </p:par>
                            </p:childTnLst>
                          </p:cTn>
                        </p:par>
                        <p:par>
                          <p:cTn id="76" fill="hold">
                            <p:stCondLst>
                              <p:cond delay="11500"/>
                            </p:stCondLst>
                            <p:childTnLst>
                              <p:par>
                                <p:cTn id="77" presetID="47" presetClass="entr" presetSubtype="0" fill="hold" nodeType="after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1000"/>
                                        <p:tgtEl>
                                          <p:spTgt spid="29"/>
                                        </p:tgtEl>
                                      </p:cBhvr>
                                    </p:animEffect>
                                    <p:anim calcmode="lin" valueType="num">
                                      <p:cBhvr>
                                        <p:cTn id="80" dur="1000" fill="hold"/>
                                        <p:tgtEl>
                                          <p:spTgt spid="29"/>
                                        </p:tgtEl>
                                        <p:attrNameLst>
                                          <p:attrName>ppt_x</p:attrName>
                                        </p:attrNameLst>
                                      </p:cBhvr>
                                      <p:tavLst>
                                        <p:tav tm="0">
                                          <p:val>
                                            <p:strVal val="#ppt_x"/>
                                          </p:val>
                                        </p:tav>
                                        <p:tav tm="100000">
                                          <p:val>
                                            <p:strVal val="#ppt_x"/>
                                          </p:val>
                                        </p:tav>
                                      </p:tavLst>
                                    </p:anim>
                                    <p:anim calcmode="lin" valueType="num">
                                      <p:cBhvr>
                                        <p:cTn id="81" dur="1000" fill="hold"/>
                                        <p:tgtEl>
                                          <p:spTgt spid="29"/>
                                        </p:tgtEl>
                                        <p:attrNameLst>
                                          <p:attrName>ppt_y</p:attrName>
                                        </p:attrNameLst>
                                      </p:cBhvr>
                                      <p:tavLst>
                                        <p:tav tm="0">
                                          <p:val>
                                            <p:strVal val="#ppt_y-.1"/>
                                          </p:val>
                                        </p:tav>
                                        <p:tav tm="100000">
                                          <p:val>
                                            <p:strVal val="#ppt_y"/>
                                          </p:val>
                                        </p:tav>
                                      </p:tavLst>
                                    </p:anim>
                                  </p:childTnLst>
                                </p:cTn>
                              </p:par>
                            </p:childTnLst>
                          </p:cTn>
                        </p:par>
                        <p:par>
                          <p:cTn id="82" fill="hold">
                            <p:stCondLst>
                              <p:cond delay="13000"/>
                            </p:stCondLst>
                            <p:childTnLst>
                              <p:par>
                                <p:cTn id="83" presetID="47" presetClass="entr" presetSubtype="0" fill="hold" nodeType="afterEffect">
                                  <p:stCondLst>
                                    <p:cond delay="500"/>
                                  </p:stCondLst>
                                  <p:childTnLst>
                                    <p:set>
                                      <p:cBhvr>
                                        <p:cTn id="84" dur="1" fill="hold">
                                          <p:stCondLst>
                                            <p:cond delay="0"/>
                                          </p:stCondLst>
                                        </p:cTn>
                                        <p:tgtEl>
                                          <p:spTgt spid="119"/>
                                        </p:tgtEl>
                                        <p:attrNameLst>
                                          <p:attrName>style.visibility</p:attrName>
                                        </p:attrNameLst>
                                      </p:cBhvr>
                                      <p:to>
                                        <p:strVal val="visible"/>
                                      </p:to>
                                    </p:set>
                                    <p:animEffect transition="in" filter="fade">
                                      <p:cBhvr>
                                        <p:cTn id="85" dur="1000"/>
                                        <p:tgtEl>
                                          <p:spTgt spid="119"/>
                                        </p:tgtEl>
                                      </p:cBhvr>
                                    </p:animEffect>
                                    <p:anim calcmode="lin" valueType="num">
                                      <p:cBhvr>
                                        <p:cTn id="86" dur="1000" fill="hold"/>
                                        <p:tgtEl>
                                          <p:spTgt spid="119"/>
                                        </p:tgtEl>
                                        <p:attrNameLst>
                                          <p:attrName>ppt_x</p:attrName>
                                        </p:attrNameLst>
                                      </p:cBhvr>
                                      <p:tavLst>
                                        <p:tav tm="0">
                                          <p:val>
                                            <p:strVal val="#ppt_x"/>
                                          </p:val>
                                        </p:tav>
                                        <p:tav tm="100000">
                                          <p:val>
                                            <p:strVal val="#ppt_x"/>
                                          </p:val>
                                        </p:tav>
                                      </p:tavLst>
                                    </p:anim>
                                    <p:anim calcmode="lin" valueType="num">
                                      <p:cBhvr>
                                        <p:cTn id="8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3 Keys to Fraud Detection for the Modern Wave of Sophisticated Fraud »  DataVisor">
            <a:extLst>
              <a:ext uri="{FF2B5EF4-FFF2-40B4-BE49-F238E27FC236}">
                <a16:creationId xmlns:a16="http://schemas.microsoft.com/office/drawing/2014/main" id="{C57BA68D-5DD6-43EA-AEDE-311CBD289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656F3EBE-4CE3-444A-A921-66AFD2314942}"/>
              </a:ext>
            </a:extLst>
          </p:cNvPr>
          <p:cNvSpPr/>
          <p:nvPr/>
        </p:nvSpPr>
        <p:spPr bwMode="auto">
          <a:xfrm>
            <a:off x="8162654" y="2772209"/>
            <a:ext cx="3826147" cy="2910912"/>
          </a:xfrm>
          <a:prstGeom prst="rect">
            <a:avLst/>
          </a:prstGeom>
          <a:solidFill>
            <a:schemeClr val="tx1">
              <a:alpha val="84000"/>
            </a:schemeClr>
          </a:solidFill>
          <a:ln>
            <a:noFill/>
            <a:headEnd type="none" w="med" len="med"/>
            <a:tailEnd type="none" w="med" len="med"/>
          </a:ln>
          <a:effectLst>
            <a:outerShdw blurRad="190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179285" bIns="313749" numCol="1" spcCol="0" rtlCol="0" fromWordArt="0" anchor="t" anchorCtr="0" forceAA="0" compatLnSpc="1">
            <a:prstTxWarp prst="textNoShape">
              <a:avLst/>
            </a:prstTxWarp>
            <a:noAutofit/>
          </a:bodyPr>
          <a:lstStyle/>
          <a:p>
            <a:pPr marL="566420" marR="0" lvl="0" indent="0" algn="l" defTabSz="914102"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50" normalizeH="0" baseline="0" noProof="0" dirty="0">
                <a:ln>
                  <a:noFill/>
                </a:ln>
                <a:solidFill>
                  <a:srgbClr val="50E6FF"/>
                </a:solidFill>
                <a:effectLst/>
                <a:uLnTx/>
                <a:uFillTx/>
                <a:latin typeface="Segoe UI"/>
                <a:ea typeface="Segoe UI Black" panose="020B0A02040204020203" pitchFamily="34" charset="0"/>
                <a:cs typeface="Segoe UI Black" panose="020B0A02040204020203" pitchFamily="34" charset="0"/>
              </a:rPr>
              <a:t>OUTCOMES</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a:p>
            <a:pPr marL="173990" marR="0" lvl="0" indent="-17399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50E6FF"/>
              </a:solidFill>
              <a:effectLst/>
              <a:uLnTx/>
              <a:uFillTx/>
              <a:latin typeface="Segoe UI Semibold"/>
              <a:ea typeface="+mn-ea"/>
              <a:cs typeface="+mn-cs"/>
            </a:endParaRPr>
          </a:p>
          <a:p>
            <a:pPr marL="0" marR="0" lvl="0" indent="0" algn="l" defTabSz="914102" rtl="0" eaLnBrk="1" fontAlgn="auto" latinLnBrk="0" hangingPunct="1">
              <a:lnSpc>
                <a:spcPts val="2200"/>
              </a:lnSpc>
              <a:spcBef>
                <a:spcPts val="784"/>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Easily identify </a:t>
            </a:r>
            <a:r>
              <a:rPr kumimoji="0" lang="en-US" sz="1600" b="0" i="0" u="none" strike="noStrike" kern="1200" cap="none" spc="0" normalizeH="0" baseline="0" noProof="0" dirty="0">
                <a:ln>
                  <a:noFill/>
                </a:ln>
                <a:solidFill>
                  <a:prstClr val="white"/>
                </a:solidFill>
                <a:effectLst/>
                <a:uLnTx/>
                <a:uFillTx/>
                <a:latin typeface="Segoe UI "/>
                <a:ea typeface="+mn-ea"/>
                <a:cs typeface="+mn-cs"/>
              </a:rPr>
              <a:t>those in need of intensive care and reduce Covid-19 transmission</a:t>
            </a:r>
            <a:r>
              <a:rPr kumimoji="0" lang="en-US" sz="1600" b="0" i="0" u="none" strike="noStrike" kern="1200" cap="none" spc="0" normalizeH="0" noProof="0" dirty="0">
                <a:ln>
                  <a:noFill/>
                </a:ln>
                <a:solidFill>
                  <a:prstClr val="white"/>
                </a:solidFill>
                <a:effectLst/>
                <a:uLnTx/>
                <a:uFillTx/>
                <a:latin typeface="Segoe UI "/>
                <a:ea typeface="+mn-ea"/>
                <a:cs typeface="+mn-cs"/>
              </a:rPr>
              <a:t> </a:t>
            </a:r>
            <a:endParaRPr kumimoji="0" lang="en-US" sz="1600" b="0" i="0" u="none" strike="noStrike" kern="1200" cap="none" spc="0" normalizeH="0" baseline="0" noProof="0" dirty="0">
              <a:ln>
                <a:noFill/>
              </a:ln>
              <a:solidFill>
                <a:prstClr val="white"/>
              </a:solidFill>
              <a:effectLst/>
              <a:uLnTx/>
              <a:uFillTx/>
              <a:latin typeface="Segoe UI "/>
              <a:ea typeface="+mn-ea"/>
              <a:cs typeface="+mn-cs"/>
            </a:endParaRPr>
          </a:p>
        </p:txBody>
      </p:sp>
      <p:sp>
        <p:nvSpPr>
          <p:cNvPr id="49" name="Arrow: Pentagon 48">
            <a:extLst>
              <a:ext uri="{FF2B5EF4-FFF2-40B4-BE49-F238E27FC236}">
                <a16:creationId xmlns:a16="http://schemas.microsoft.com/office/drawing/2014/main" id="{C11E463F-43D1-40C8-9237-ADE4538ABD61}"/>
              </a:ext>
            </a:extLst>
          </p:cNvPr>
          <p:cNvSpPr/>
          <p:nvPr/>
        </p:nvSpPr>
        <p:spPr bwMode="auto">
          <a:xfrm>
            <a:off x="318977" y="2772208"/>
            <a:ext cx="3789555" cy="2910913"/>
          </a:xfrm>
          <a:prstGeom prst="homePlate">
            <a:avLst>
              <a:gd name="adj" fmla="val 10087"/>
            </a:avLst>
          </a:prstGeom>
          <a:solidFill>
            <a:schemeClr val="tx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91440" bIns="313749" numCol="1" spcCol="0" rtlCol="0" fromWordArt="0" anchor="t" anchorCtr="0" forceAA="0" compatLnSpc="1">
            <a:prstTxWarp prst="textNoShape">
              <a:avLst/>
            </a:prstTxWarp>
            <a:noAutofit/>
          </a:bodyPr>
          <a:lstStyle/>
          <a:p>
            <a:pPr marL="517525" marR="0" lvl="0" indent="0" algn="l" defTabSz="914102" rtl="0" eaLnBrk="1" fontAlgn="auto" latinLnBrk="0" hangingPunct="1">
              <a:lnSpc>
                <a:spcPct val="100000"/>
              </a:lnSpc>
              <a:spcBef>
                <a:spcPts val="1800"/>
              </a:spcBef>
              <a:spcAft>
                <a:spcPts val="1200"/>
              </a:spcAft>
              <a:buClrTx/>
              <a:buSzTx/>
              <a:buFontTx/>
              <a:buNone/>
              <a:tabLst/>
              <a:defRPr/>
            </a:pPr>
            <a:r>
              <a:rPr kumimoji="0" lang="en-US" sz="2000" b="1" i="0" u="none" strike="noStrike" kern="1200" cap="none" spc="-50" normalizeH="0" baseline="0" noProof="0" dirty="0">
                <a:ln>
                  <a:noFill/>
                </a:ln>
                <a:solidFill>
                  <a:srgbClr val="50E6FF"/>
                </a:solidFill>
                <a:effectLst/>
                <a:uLnTx/>
                <a:uFillTx/>
                <a:latin typeface="Segoe UI"/>
                <a:ea typeface="Segoe UI Black"/>
                <a:cs typeface="Segoe UI Black"/>
              </a:rPr>
              <a:t>ML Prediction</a:t>
            </a:r>
          </a:p>
          <a:p>
            <a:pPr marL="0" marR="0" lvl="0" indent="0" algn="l" defTabSz="914102" rtl="0" eaLnBrk="1" fontAlgn="auto" latinLnBrk="0" hangingPunct="1">
              <a:lnSpc>
                <a:spcPts val="2200"/>
              </a:lnSpc>
              <a:spcBef>
                <a:spcPts val="600"/>
              </a:spcBef>
              <a:spcAft>
                <a:spcPts val="180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
              <a:ea typeface="+mn-ea"/>
              <a:cs typeface="+mn-cs"/>
            </a:endParaRPr>
          </a:p>
          <a:p>
            <a:pPr marL="0" marR="0" lvl="0" indent="0" algn="l" defTabSz="914102" rtl="0" eaLnBrk="1" fontAlgn="auto" latinLnBrk="0" hangingPunct="1">
              <a:lnSpc>
                <a:spcPts val="2200"/>
              </a:lnSpc>
              <a:spcBef>
                <a:spcPts val="600"/>
              </a:spcBef>
              <a:spcAft>
                <a:spcPts val="18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
                <a:ea typeface="+mn-ea"/>
                <a:cs typeface="+mn-cs"/>
              </a:rPr>
              <a:t>AI allows individuals to be </a:t>
            </a:r>
            <a:r>
              <a:rPr kumimoji="0" lang="en-US" sz="1800" b="0" i="0" u="none" strike="noStrike" kern="1200" cap="none" spc="0" normalizeH="0" baseline="0" noProof="0" dirty="0">
                <a:ln>
                  <a:noFill/>
                </a:ln>
                <a:solidFill>
                  <a:srgbClr val="50E6FF"/>
                </a:solidFill>
                <a:effectLst/>
                <a:uLnTx/>
                <a:uFillTx/>
                <a:latin typeface="Segoe UI Semibold"/>
                <a:ea typeface="+mn-ea"/>
                <a:cs typeface="+mn-cs"/>
              </a:rPr>
              <a:t>reliably identified </a:t>
            </a:r>
            <a:r>
              <a:rPr lang="en-US" sz="1600" dirty="0">
                <a:solidFill>
                  <a:prstClr val="white"/>
                </a:solidFill>
                <a:latin typeface="Segoe UI "/>
              </a:rPr>
              <a:t>for COVID-19 </a:t>
            </a:r>
            <a:r>
              <a:rPr kumimoji="0" lang="en-US" sz="1600" b="0" i="0" u="none" strike="noStrike" kern="1200" cap="none" spc="0" normalizeH="0" baseline="0" noProof="0" dirty="0">
                <a:ln>
                  <a:noFill/>
                </a:ln>
                <a:solidFill>
                  <a:prstClr val="white"/>
                </a:solidFill>
                <a:effectLst/>
                <a:uLnTx/>
                <a:uFillTx/>
                <a:latin typeface="Segoe UI "/>
                <a:ea typeface="+mn-ea"/>
                <a:cs typeface="+mn-cs"/>
              </a:rPr>
              <a:t>&amp; triaged for individualized care guidance </a:t>
            </a:r>
          </a:p>
        </p:txBody>
      </p:sp>
      <p:sp>
        <p:nvSpPr>
          <p:cNvPr id="50" name="Arrow: Pentagon 49">
            <a:extLst>
              <a:ext uri="{FF2B5EF4-FFF2-40B4-BE49-F238E27FC236}">
                <a16:creationId xmlns:a16="http://schemas.microsoft.com/office/drawing/2014/main" id="{8790927E-F853-446C-8ECF-8D02BCF020CE}"/>
              </a:ext>
            </a:extLst>
          </p:cNvPr>
          <p:cNvSpPr/>
          <p:nvPr/>
        </p:nvSpPr>
        <p:spPr bwMode="auto">
          <a:xfrm>
            <a:off x="4236919" y="2772208"/>
            <a:ext cx="3816944" cy="2910913"/>
          </a:xfrm>
          <a:prstGeom prst="homePlate">
            <a:avLst>
              <a:gd name="adj" fmla="val 15438"/>
            </a:avLst>
          </a:prstGeom>
          <a:solidFill>
            <a:schemeClr val="tx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927" tIns="268927" rIns="313749" bIns="313749" numCol="1" spcCol="0" rtlCol="0" fromWordArt="0" anchor="t" anchorCtr="0" forceAA="0" compatLnSpc="1">
            <a:prstTxWarp prst="textNoShape">
              <a:avLst/>
            </a:prstTxWarp>
            <a:noAutofit/>
          </a:bodyPr>
          <a:lstStyle/>
          <a:p>
            <a:pPr marL="629920" marR="0" lvl="0" indent="0" algn="l" defTabSz="914102"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50" normalizeH="0" baseline="0" noProof="0" dirty="0">
                <a:ln>
                  <a:noFill/>
                </a:ln>
                <a:solidFill>
                  <a:srgbClr val="50E6FF"/>
                </a:solidFill>
                <a:effectLst/>
                <a:uLnTx/>
                <a:uFillTx/>
                <a:latin typeface="Segoe UI"/>
                <a:ea typeface="Segoe UI Black"/>
                <a:cs typeface="Segoe UI Black"/>
              </a:rPr>
              <a:t>SOLUTION</a:t>
            </a:r>
            <a:endParaRPr kumimoji="0" lang="en-US" sz="1800" b="0" i="0" u="none" strike="noStrike" kern="1200" cap="none" spc="0" normalizeH="0" baseline="0" noProof="0" dirty="0">
              <a:ln>
                <a:noFill/>
              </a:ln>
              <a:solidFill>
                <a:prstClr val="white"/>
              </a:solidFill>
              <a:effectLst/>
              <a:uLnTx/>
              <a:uFillTx/>
              <a:latin typeface="Segoe UI"/>
              <a:ea typeface="Segoe UI Black"/>
              <a:cs typeface="Segoe UI Black"/>
            </a:endParaRPr>
          </a:p>
          <a:p>
            <a:pPr marL="285750" marR="0" lvl="0" indent="-285750" algn="l" defTabSz="914102" rtl="0" eaLnBrk="1" fontAlgn="auto" latinLnBrk="0" hangingPunct="1">
              <a:lnSpc>
                <a:spcPts val="2200"/>
              </a:lnSpc>
              <a:spcBef>
                <a:spcPts val="784"/>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white"/>
              </a:solidFill>
              <a:effectLst/>
              <a:uLnTx/>
              <a:uFillTx/>
              <a:latin typeface="Segoe UI "/>
              <a:ea typeface="+mn-ea"/>
              <a:cs typeface="Segoe UI"/>
            </a:endParaRPr>
          </a:p>
          <a:p>
            <a:pPr lvl="0" defTabSz="914102">
              <a:lnSpc>
                <a:spcPts val="2200"/>
              </a:lnSpc>
              <a:spcBef>
                <a:spcPts val="784"/>
              </a:spcBef>
              <a:defRPr/>
            </a:pPr>
            <a:r>
              <a:rPr lang="en-US" sz="1600" dirty="0">
                <a:solidFill>
                  <a:prstClr val="white"/>
                </a:solidFill>
                <a:latin typeface="Segoe UI "/>
                <a:cs typeface="Segoe UI"/>
              </a:rPr>
              <a:t>Diagnosis</a:t>
            </a:r>
            <a:r>
              <a:rPr kumimoji="0" lang="en-US" sz="1600" b="0" i="0" u="none" strike="noStrike" kern="1200" cap="none" spc="0" normalizeH="0" baseline="0" noProof="0" dirty="0">
                <a:ln>
                  <a:noFill/>
                </a:ln>
                <a:solidFill>
                  <a:prstClr val="white"/>
                </a:solidFill>
                <a:effectLst/>
                <a:uLnTx/>
                <a:uFillTx/>
                <a:latin typeface="Segoe UI "/>
                <a:ea typeface="+mn-ea"/>
                <a:cs typeface="Segoe UI"/>
              </a:rPr>
              <a:t> &amp; proactive intervention based upon </a:t>
            </a:r>
            <a:r>
              <a:rPr lang="en-US" dirty="0">
                <a:solidFill>
                  <a:srgbClr val="50E6FF"/>
                </a:solidFill>
                <a:latin typeface="Segoe UI Semibold"/>
              </a:rPr>
              <a:t>predictive risk modeling with help of Azure ML</a:t>
            </a:r>
          </a:p>
        </p:txBody>
      </p:sp>
      <p:pic>
        <p:nvPicPr>
          <p:cNvPr id="18" name="Graphic 17" descr="Icon of connected dots ">
            <a:extLst>
              <a:ext uri="{FF2B5EF4-FFF2-40B4-BE49-F238E27FC236}">
                <a16:creationId xmlns:a16="http://schemas.microsoft.com/office/drawing/2014/main" id="{109BEF23-68F7-442B-996B-98E73E9CA3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9936" y="3000619"/>
            <a:ext cx="509040" cy="448760"/>
          </a:xfrm>
          <a:prstGeom prst="rect">
            <a:avLst/>
          </a:prstGeom>
        </p:spPr>
      </p:pic>
      <p:grpSp>
        <p:nvGrpSpPr>
          <p:cNvPr id="19" name="Group 18" descr="marketing, advertising&#10;">
            <a:extLst>
              <a:ext uri="{FF2B5EF4-FFF2-40B4-BE49-F238E27FC236}">
                <a16:creationId xmlns:a16="http://schemas.microsoft.com/office/drawing/2014/main" id="{35FD8A0B-EE74-4968-A391-C7A568A517AD}"/>
              </a:ext>
            </a:extLst>
          </p:cNvPr>
          <p:cNvGrpSpPr>
            <a:grpSpLocks noChangeAspect="1"/>
          </p:cNvGrpSpPr>
          <p:nvPr/>
        </p:nvGrpSpPr>
        <p:grpSpPr>
          <a:xfrm>
            <a:off x="8380237" y="2955457"/>
            <a:ext cx="455536" cy="454934"/>
            <a:chOff x="7858463" y="3653815"/>
            <a:chExt cx="432310" cy="431739"/>
          </a:xfrm>
        </p:grpSpPr>
        <p:sp>
          <p:nvSpPr>
            <p:cNvPr id="20" name="Freeform: Shape 19">
              <a:extLst>
                <a:ext uri="{FF2B5EF4-FFF2-40B4-BE49-F238E27FC236}">
                  <a16:creationId xmlns:a16="http://schemas.microsoft.com/office/drawing/2014/main" id="{FAEEC415-1990-4F03-A880-F0F2DA8518E6}"/>
                </a:ext>
              </a:extLst>
            </p:cNvPr>
            <p:cNvSpPr/>
            <p:nvPr/>
          </p:nvSpPr>
          <p:spPr>
            <a:xfrm>
              <a:off x="7858463" y="3742677"/>
              <a:ext cx="342876" cy="342877"/>
            </a:xfrm>
            <a:custGeom>
              <a:avLst/>
              <a:gdLst>
                <a:gd name="connsiteX0" fmla="*/ 316875 w 342876"/>
                <a:gd name="connsiteY0" fmla="*/ 72290 h 342876"/>
                <a:gd name="connsiteX1" fmla="*/ 346591 w 342876"/>
                <a:gd name="connsiteY1" fmla="*/ 174296 h 342876"/>
                <a:gd name="connsiteX2" fmla="*/ 175010 w 342876"/>
                <a:gd name="connsiteY2" fmla="*/ 345306 h 342876"/>
                <a:gd name="connsiteX3" fmla="*/ 0 w 342876"/>
                <a:gd name="connsiteY3" fmla="*/ 174296 h 342876"/>
                <a:gd name="connsiteX4" fmla="*/ 174867 w 342876"/>
                <a:gd name="connsiteY4" fmla="*/ 0 h 342876"/>
                <a:gd name="connsiteX5" fmla="*/ 277158 w 342876"/>
                <a:gd name="connsiteY5" fmla="*/ 32859 h 342876"/>
                <a:gd name="connsiteX6" fmla="*/ 260586 w 342876"/>
                <a:gd name="connsiteY6" fmla="*/ 49289 h 342876"/>
                <a:gd name="connsiteX7" fmla="*/ 237442 w 342876"/>
                <a:gd name="connsiteY7" fmla="*/ 72290 h 342876"/>
                <a:gd name="connsiteX8" fmla="*/ 174724 w 342876"/>
                <a:gd name="connsiteY8" fmla="*/ 52574 h 342876"/>
                <a:gd name="connsiteX9" fmla="*/ 52574 w 342876"/>
                <a:gd name="connsiteY9" fmla="*/ 174296 h 342876"/>
                <a:gd name="connsiteX10" fmla="*/ 174724 w 342876"/>
                <a:gd name="connsiteY10" fmla="*/ 292731 h 342876"/>
                <a:gd name="connsiteX11" fmla="*/ 296874 w 342876"/>
                <a:gd name="connsiteY11" fmla="*/ 174296 h 342876"/>
                <a:gd name="connsiteX12" fmla="*/ 277016 w 342876"/>
                <a:gd name="connsiteY12" fmla="*/ 111864 h 342876"/>
                <a:gd name="connsiteX13" fmla="*/ 316875 w 342876"/>
                <a:gd name="connsiteY13" fmla="*/ 72290 h 342876"/>
                <a:gd name="connsiteX14" fmla="*/ 316875 w 342876"/>
                <a:gd name="connsiteY14" fmla="*/ 72290 h 342876"/>
                <a:gd name="connsiteX15" fmla="*/ 316875 w 342876"/>
                <a:gd name="connsiteY15" fmla="*/ 72290 h 34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876" h="342876">
                  <a:moveTo>
                    <a:pt x="316875" y="72290"/>
                  </a:moveTo>
                  <a:cubicBezTo>
                    <a:pt x="336733" y="101863"/>
                    <a:pt x="346591" y="134722"/>
                    <a:pt x="346591" y="174296"/>
                  </a:cubicBezTo>
                  <a:cubicBezTo>
                    <a:pt x="346591" y="269730"/>
                    <a:pt x="270730" y="345306"/>
                    <a:pt x="175010" y="345306"/>
                  </a:cubicBezTo>
                  <a:cubicBezTo>
                    <a:pt x="79290" y="345306"/>
                    <a:pt x="0" y="269730"/>
                    <a:pt x="0" y="174296"/>
                  </a:cubicBezTo>
                  <a:cubicBezTo>
                    <a:pt x="0" y="78862"/>
                    <a:pt x="79147" y="0"/>
                    <a:pt x="174867" y="0"/>
                  </a:cubicBezTo>
                  <a:cubicBezTo>
                    <a:pt x="214441" y="0"/>
                    <a:pt x="247442" y="13144"/>
                    <a:pt x="277158" y="32859"/>
                  </a:cubicBezTo>
                  <a:cubicBezTo>
                    <a:pt x="260586" y="49289"/>
                    <a:pt x="260586" y="49289"/>
                    <a:pt x="260586" y="49289"/>
                  </a:cubicBezTo>
                  <a:cubicBezTo>
                    <a:pt x="254014" y="55860"/>
                    <a:pt x="247442" y="65718"/>
                    <a:pt x="237442" y="72290"/>
                  </a:cubicBezTo>
                  <a:cubicBezTo>
                    <a:pt x="220870" y="59146"/>
                    <a:pt x="197868" y="52574"/>
                    <a:pt x="174724" y="52574"/>
                  </a:cubicBezTo>
                  <a:cubicBezTo>
                    <a:pt x="108720" y="52574"/>
                    <a:pt x="52574" y="108435"/>
                    <a:pt x="52574" y="174296"/>
                  </a:cubicBezTo>
                  <a:cubicBezTo>
                    <a:pt x="52574" y="240157"/>
                    <a:pt x="108720" y="292731"/>
                    <a:pt x="174724" y="292731"/>
                  </a:cubicBezTo>
                  <a:cubicBezTo>
                    <a:pt x="240728" y="292731"/>
                    <a:pt x="296874" y="240157"/>
                    <a:pt x="296874" y="174296"/>
                  </a:cubicBezTo>
                  <a:cubicBezTo>
                    <a:pt x="296874" y="151294"/>
                    <a:pt x="290302" y="128293"/>
                    <a:pt x="277016" y="111864"/>
                  </a:cubicBezTo>
                  <a:lnTo>
                    <a:pt x="316875" y="72290"/>
                  </a:lnTo>
                  <a:lnTo>
                    <a:pt x="316875" y="72290"/>
                  </a:lnTo>
                  <a:lnTo>
                    <a:pt x="316875" y="72290"/>
                  </a:lnTo>
                  <a:close/>
                </a:path>
              </a:pathLst>
            </a:custGeom>
            <a:solidFill>
              <a:srgbClr val="0078D7"/>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8E545FE-751D-4F51-9B9C-639A30ADD844}"/>
                </a:ext>
              </a:extLst>
            </p:cNvPr>
            <p:cNvSpPr/>
            <p:nvPr/>
          </p:nvSpPr>
          <p:spPr>
            <a:xfrm>
              <a:off x="8205054" y="3653815"/>
              <a:ext cx="85719" cy="85719"/>
            </a:xfrm>
            <a:custGeom>
              <a:avLst/>
              <a:gdLst>
                <a:gd name="connsiteX0" fmla="*/ 42860 w 85719"/>
                <a:gd name="connsiteY0" fmla="*/ 49289 h 85719"/>
                <a:gd name="connsiteX1" fmla="*/ 26430 w 85719"/>
                <a:gd name="connsiteY1" fmla="*/ 0 h 85719"/>
                <a:gd name="connsiteX2" fmla="*/ 0 w 85719"/>
                <a:gd name="connsiteY2" fmla="*/ 23001 h 85719"/>
                <a:gd name="connsiteX3" fmla="*/ 16572 w 85719"/>
                <a:gd name="connsiteY3" fmla="*/ 75576 h 85719"/>
                <a:gd name="connsiteX4" fmla="*/ 69432 w 85719"/>
                <a:gd name="connsiteY4" fmla="*/ 92005 h 85719"/>
                <a:gd name="connsiteX5" fmla="*/ 92577 w 85719"/>
                <a:gd name="connsiteY5" fmla="*/ 65718 h 85719"/>
                <a:gd name="connsiteX6" fmla="*/ 42860 w 85719"/>
                <a:gd name="connsiteY6" fmla="*/ 49289 h 85719"/>
                <a:gd name="connsiteX7" fmla="*/ 42860 w 85719"/>
                <a:gd name="connsiteY7" fmla="*/ 49289 h 85719"/>
                <a:gd name="connsiteX8" fmla="*/ 42860 w 85719"/>
                <a:gd name="connsiteY8" fmla="*/ 49289 h 8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719" h="85719">
                  <a:moveTo>
                    <a:pt x="42860" y="49289"/>
                  </a:moveTo>
                  <a:cubicBezTo>
                    <a:pt x="26430" y="0"/>
                    <a:pt x="26430" y="0"/>
                    <a:pt x="26430" y="0"/>
                  </a:cubicBezTo>
                  <a:cubicBezTo>
                    <a:pt x="0" y="23001"/>
                    <a:pt x="0" y="23001"/>
                    <a:pt x="0" y="23001"/>
                  </a:cubicBezTo>
                  <a:cubicBezTo>
                    <a:pt x="16572" y="75576"/>
                    <a:pt x="16572" y="75576"/>
                    <a:pt x="16572" y="75576"/>
                  </a:cubicBezTo>
                  <a:cubicBezTo>
                    <a:pt x="69432" y="92005"/>
                    <a:pt x="69432" y="92005"/>
                    <a:pt x="69432" y="92005"/>
                  </a:cubicBezTo>
                  <a:cubicBezTo>
                    <a:pt x="92577" y="65718"/>
                    <a:pt x="92577" y="65718"/>
                    <a:pt x="92577" y="65718"/>
                  </a:cubicBezTo>
                  <a:lnTo>
                    <a:pt x="42860" y="49289"/>
                  </a:lnTo>
                  <a:lnTo>
                    <a:pt x="42860" y="49289"/>
                  </a:lnTo>
                  <a:lnTo>
                    <a:pt x="42860" y="49289"/>
                  </a:lnTo>
                  <a:close/>
                </a:path>
              </a:pathLst>
            </a:custGeom>
            <a:solidFill>
              <a:srgbClr val="50E6FF"/>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8E309C8-8F3F-435F-81A0-5AFAF3C0EAF6}"/>
                </a:ext>
              </a:extLst>
            </p:cNvPr>
            <p:cNvSpPr/>
            <p:nvPr/>
          </p:nvSpPr>
          <p:spPr>
            <a:xfrm>
              <a:off x="8021008" y="3686674"/>
              <a:ext cx="242871" cy="242871"/>
            </a:xfrm>
            <a:custGeom>
              <a:avLst/>
              <a:gdLst>
                <a:gd name="connsiteX0" fmla="*/ 177474 w 242870"/>
                <a:gd name="connsiteY0" fmla="*/ 0 h 242871"/>
                <a:gd name="connsiteX1" fmla="*/ 151044 w 242870"/>
                <a:gd name="connsiteY1" fmla="*/ 23001 h 242871"/>
                <a:gd name="connsiteX2" fmla="*/ 160902 w 242870"/>
                <a:gd name="connsiteY2" fmla="*/ 59146 h 242871"/>
                <a:gd name="connsiteX3" fmla="*/ 2464 w 242870"/>
                <a:gd name="connsiteY3" fmla="*/ 217155 h 242871"/>
                <a:gd name="connsiteX4" fmla="*/ 2464 w 242870"/>
                <a:gd name="connsiteY4" fmla="*/ 240157 h 242871"/>
                <a:gd name="connsiteX5" fmla="*/ 15608 w 242870"/>
                <a:gd name="connsiteY5" fmla="*/ 243443 h 242871"/>
                <a:gd name="connsiteX6" fmla="*/ 25466 w 242870"/>
                <a:gd name="connsiteY6" fmla="*/ 240157 h 242871"/>
                <a:gd name="connsiteX7" fmla="*/ 184046 w 242870"/>
                <a:gd name="connsiteY7" fmla="*/ 82290 h 242871"/>
                <a:gd name="connsiteX8" fmla="*/ 220334 w 242870"/>
                <a:gd name="connsiteY8" fmla="*/ 92148 h 242871"/>
                <a:gd name="connsiteX9" fmla="*/ 243478 w 242870"/>
                <a:gd name="connsiteY9" fmla="*/ 65861 h 242871"/>
                <a:gd name="connsiteX10" fmla="*/ 193904 w 242870"/>
                <a:gd name="connsiteY10" fmla="*/ 49431 h 242871"/>
                <a:gd name="connsiteX11" fmla="*/ 177474 w 242870"/>
                <a:gd name="connsiteY11" fmla="*/ 0 h 242871"/>
                <a:gd name="connsiteX12" fmla="*/ 177474 w 242870"/>
                <a:gd name="connsiteY12" fmla="*/ 0 h 242871"/>
                <a:gd name="connsiteX13" fmla="*/ 177474 w 242870"/>
                <a:gd name="connsiteY13" fmla="*/ 0 h 242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870" h="242871">
                  <a:moveTo>
                    <a:pt x="177474" y="0"/>
                  </a:moveTo>
                  <a:cubicBezTo>
                    <a:pt x="151044" y="23001"/>
                    <a:pt x="151044" y="23001"/>
                    <a:pt x="151044" y="23001"/>
                  </a:cubicBezTo>
                  <a:cubicBezTo>
                    <a:pt x="160902" y="59146"/>
                    <a:pt x="160902" y="59146"/>
                    <a:pt x="160902" y="59146"/>
                  </a:cubicBezTo>
                  <a:cubicBezTo>
                    <a:pt x="2464" y="217155"/>
                    <a:pt x="2464" y="217155"/>
                    <a:pt x="2464" y="217155"/>
                  </a:cubicBezTo>
                  <a:cubicBezTo>
                    <a:pt x="-821" y="223727"/>
                    <a:pt x="-821" y="233585"/>
                    <a:pt x="2464" y="240157"/>
                  </a:cubicBezTo>
                  <a:cubicBezTo>
                    <a:pt x="5750" y="240157"/>
                    <a:pt x="9036" y="243443"/>
                    <a:pt x="15608" y="243443"/>
                  </a:cubicBezTo>
                  <a:cubicBezTo>
                    <a:pt x="18894" y="243443"/>
                    <a:pt x="22180" y="240157"/>
                    <a:pt x="25466" y="240157"/>
                  </a:cubicBezTo>
                  <a:cubicBezTo>
                    <a:pt x="184046" y="82290"/>
                    <a:pt x="184046" y="82290"/>
                    <a:pt x="184046" y="82290"/>
                  </a:cubicBezTo>
                  <a:cubicBezTo>
                    <a:pt x="220334" y="92148"/>
                    <a:pt x="220334" y="92148"/>
                    <a:pt x="220334" y="92148"/>
                  </a:cubicBezTo>
                  <a:cubicBezTo>
                    <a:pt x="243478" y="65861"/>
                    <a:pt x="243478" y="65861"/>
                    <a:pt x="243478" y="65861"/>
                  </a:cubicBezTo>
                  <a:cubicBezTo>
                    <a:pt x="193904" y="49431"/>
                    <a:pt x="193904" y="49431"/>
                    <a:pt x="193904" y="49431"/>
                  </a:cubicBezTo>
                  <a:lnTo>
                    <a:pt x="177474" y="0"/>
                  </a:lnTo>
                  <a:lnTo>
                    <a:pt x="177474" y="0"/>
                  </a:lnTo>
                  <a:lnTo>
                    <a:pt x="177474" y="0"/>
                  </a:lnTo>
                  <a:close/>
                </a:path>
              </a:pathLst>
            </a:custGeom>
            <a:solidFill>
              <a:srgbClr val="50E6FF"/>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B260920-BBF4-410F-A4ED-68331B21F36B}"/>
                </a:ext>
              </a:extLst>
            </p:cNvPr>
            <p:cNvSpPr/>
            <p:nvPr/>
          </p:nvSpPr>
          <p:spPr>
            <a:xfrm>
              <a:off x="7957469" y="3841397"/>
              <a:ext cx="142865" cy="142865"/>
            </a:xfrm>
            <a:custGeom>
              <a:avLst/>
              <a:gdLst>
                <a:gd name="connsiteX0" fmla="*/ 95720 w 142865"/>
                <a:gd name="connsiteY0" fmla="*/ 92005 h 142865"/>
                <a:gd name="connsiteX1" fmla="*/ 79147 w 142865"/>
                <a:gd name="connsiteY1" fmla="*/ 101863 h 142865"/>
                <a:gd name="connsiteX2" fmla="*/ 59289 w 142865"/>
                <a:gd name="connsiteY2" fmla="*/ 92005 h 142865"/>
                <a:gd name="connsiteX3" fmla="*/ 59289 w 142865"/>
                <a:gd name="connsiteY3" fmla="*/ 52574 h 142865"/>
                <a:gd name="connsiteX4" fmla="*/ 59289 w 142865"/>
                <a:gd name="connsiteY4" fmla="*/ 52574 h 142865"/>
                <a:gd name="connsiteX5" fmla="*/ 108863 w 142865"/>
                <a:gd name="connsiteY5" fmla="*/ 6572 h 142865"/>
                <a:gd name="connsiteX6" fmla="*/ 75861 w 142865"/>
                <a:gd name="connsiteY6" fmla="*/ 0 h 142865"/>
                <a:gd name="connsiteX7" fmla="*/ 0 w 142865"/>
                <a:gd name="connsiteY7" fmla="*/ 75719 h 142865"/>
                <a:gd name="connsiteX8" fmla="*/ 75861 w 142865"/>
                <a:gd name="connsiteY8" fmla="*/ 151437 h 142865"/>
                <a:gd name="connsiteX9" fmla="*/ 151723 w 142865"/>
                <a:gd name="connsiteY9" fmla="*/ 75719 h 142865"/>
                <a:gd name="connsiteX10" fmla="*/ 145151 w 142865"/>
                <a:gd name="connsiteY10" fmla="*/ 42860 h 142865"/>
                <a:gd name="connsiteX11" fmla="*/ 95720 w 142865"/>
                <a:gd name="connsiteY11" fmla="*/ 92005 h 142865"/>
                <a:gd name="connsiteX12" fmla="*/ 95720 w 142865"/>
                <a:gd name="connsiteY12" fmla="*/ 92005 h 142865"/>
                <a:gd name="connsiteX13" fmla="*/ 95720 w 142865"/>
                <a:gd name="connsiteY13" fmla="*/ 92005 h 14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865" h="142865">
                  <a:moveTo>
                    <a:pt x="95720" y="92005"/>
                  </a:moveTo>
                  <a:cubicBezTo>
                    <a:pt x="92434" y="98577"/>
                    <a:pt x="85862" y="101863"/>
                    <a:pt x="79147" y="101863"/>
                  </a:cubicBezTo>
                  <a:cubicBezTo>
                    <a:pt x="69290" y="101863"/>
                    <a:pt x="62575" y="98577"/>
                    <a:pt x="59289" y="92005"/>
                  </a:cubicBezTo>
                  <a:cubicBezTo>
                    <a:pt x="49431" y="82148"/>
                    <a:pt x="49431" y="65718"/>
                    <a:pt x="59289" y="52574"/>
                  </a:cubicBezTo>
                  <a:lnTo>
                    <a:pt x="59289" y="52574"/>
                  </a:lnTo>
                  <a:cubicBezTo>
                    <a:pt x="62575" y="49289"/>
                    <a:pt x="72433" y="39431"/>
                    <a:pt x="108863" y="6572"/>
                  </a:cubicBezTo>
                  <a:cubicBezTo>
                    <a:pt x="99006" y="0"/>
                    <a:pt x="85719" y="0"/>
                    <a:pt x="75861" y="0"/>
                  </a:cubicBezTo>
                  <a:cubicBezTo>
                    <a:pt x="33002" y="0"/>
                    <a:pt x="0" y="32859"/>
                    <a:pt x="0" y="75719"/>
                  </a:cubicBezTo>
                  <a:cubicBezTo>
                    <a:pt x="0" y="118435"/>
                    <a:pt x="33002" y="151437"/>
                    <a:pt x="75861" y="151437"/>
                  </a:cubicBezTo>
                  <a:cubicBezTo>
                    <a:pt x="118721" y="151437"/>
                    <a:pt x="151723" y="118578"/>
                    <a:pt x="151723" y="75719"/>
                  </a:cubicBezTo>
                  <a:cubicBezTo>
                    <a:pt x="151723" y="62575"/>
                    <a:pt x="148437" y="52717"/>
                    <a:pt x="145151" y="42860"/>
                  </a:cubicBezTo>
                  <a:lnTo>
                    <a:pt x="95720" y="92005"/>
                  </a:lnTo>
                  <a:lnTo>
                    <a:pt x="95720" y="92005"/>
                  </a:lnTo>
                  <a:lnTo>
                    <a:pt x="95720" y="92005"/>
                  </a:lnTo>
                  <a:close/>
                </a:path>
              </a:pathLst>
            </a:custGeom>
            <a:solidFill>
              <a:srgbClr val="50E6FF"/>
            </a:solidFill>
            <a:ln w="141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32" name="Graphic 31" descr="Icon of a box with connected dots and lines">
            <a:extLst>
              <a:ext uri="{FF2B5EF4-FFF2-40B4-BE49-F238E27FC236}">
                <a16:creationId xmlns:a16="http://schemas.microsoft.com/office/drawing/2014/main" id="{EB58C448-C4F8-4991-8110-88F1DC9A11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93597" y="2995059"/>
            <a:ext cx="420545" cy="465605"/>
          </a:xfrm>
          <a:prstGeom prst="rect">
            <a:avLst/>
          </a:prstGeom>
        </p:spPr>
      </p:pic>
      <p:sp>
        <p:nvSpPr>
          <p:cNvPr id="21" name="Title 1">
            <a:extLst>
              <a:ext uri="{FF2B5EF4-FFF2-40B4-BE49-F238E27FC236}">
                <a16:creationId xmlns:a16="http://schemas.microsoft.com/office/drawing/2014/main" id="{45AB3944-7B9B-4559-9FF1-9C72846EE0E0}"/>
              </a:ext>
            </a:extLst>
          </p:cNvPr>
          <p:cNvSpPr txBox="1">
            <a:spLocks/>
          </p:cNvSpPr>
          <p:nvPr/>
        </p:nvSpPr>
        <p:spPr>
          <a:xfrm>
            <a:off x="-50800" y="245148"/>
            <a:ext cx="12192000" cy="773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panose="020B0702040204020203" pitchFamily="34" charset="0"/>
                <a:ea typeface="+mj-ea"/>
                <a:cs typeface="Segoe UI Semibold" panose="020B0702040204020203" pitchFamily="34" charset="0"/>
              </a:rPr>
              <a:t>Using AI for Predictive Care Guidance</a:t>
            </a:r>
            <a:br>
              <a:rPr kumimoji="0" lang="en-US" sz="4400" b="0" i="0" u="none" strike="noStrike" kern="1200" cap="none" spc="0" normalizeH="0" baseline="0" noProof="0" dirty="0">
                <a:ln>
                  <a:noFill/>
                </a:ln>
                <a:solidFill>
                  <a:prstClr val="white"/>
                </a:solidFill>
                <a:effectLst/>
                <a:uLnTx/>
                <a:uFillTx/>
                <a:latin typeface="Segoe UI Semibold"/>
                <a:ea typeface="+mj-ea"/>
                <a:cs typeface="+mj-cs"/>
              </a:rPr>
            </a:br>
            <a:r>
              <a:rPr kumimoji="0" lang="en-US" sz="1800" b="0" i="0" u="none" strike="noStrike" kern="1200" cap="none" spc="0" normalizeH="0" baseline="0" noProof="0" dirty="0">
                <a:ln>
                  <a:noFill/>
                </a:ln>
                <a:solidFill>
                  <a:prstClr val="white"/>
                </a:solidFill>
                <a:effectLst/>
                <a:uLnTx/>
                <a:uFillTx/>
                <a:latin typeface="Segoe UI"/>
                <a:ea typeface="+mj-ea"/>
                <a:cs typeface="+mj-cs"/>
              </a:rPr>
              <a:t>Accelerate &amp; ensure quality diagnostics for improved health, safety &amp; lower costs </a:t>
            </a:r>
            <a:endParaRPr kumimoji="0" lang="en-US" sz="4400" b="0" i="1" u="none" strike="noStrike" kern="1200" cap="none" spc="0" normalizeH="0" baseline="0" noProof="0" dirty="0">
              <a:ln>
                <a:noFill/>
              </a:ln>
              <a:solidFill>
                <a:prstClr val="white"/>
              </a:solidFill>
              <a:effectLst/>
              <a:uLnTx/>
              <a:uFillTx/>
              <a:latin typeface="Segoe UI Semibold"/>
              <a:ea typeface="+mj-ea"/>
              <a:cs typeface="+mj-cs"/>
            </a:endParaRPr>
          </a:p>
        </p:txBody>
      </p:sp>
    </p:spTree>
    <p:extLst>
      <p:ext uri="{BB962C8B-B14F-4D97-AF65-F5344CB8AC3E}">
        <p14:creationId xmlns:p14="http://schemas.microsoft.com/office/powerpoint/2010/main" val="1083346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750" fill="hold"/>
                                        <p:tgtEl>
                                          <p:spTgt spid="49"/>
                                        </p:tgtEl>
                                        <p:attrNameLst>
                                          <p:attrName>ppt_x</p:attrName>
                                        </p:attrNameLst>
                                      </p:cBhvr>
                                      <p:tavLst>
                                        <p:tav tm="0">
                                          <p:val>
                                            <p:strVal val="0-#ppt_w/2"/>
                                          </p:val>
                                        </p:tav>
                                        <p:tav tm="100000">
                                          <p:val>
                                            <p:strVal val="#ppt_x"/>
                                          </p:val>
                                        </p:tav>
                                      </p:tavLst>
                                    </p:anim>
                                    <p:anim calcmode="lin" valueType="num">
                                      <p:cBhvr additive="base">
                                        <p:cTn id="8" dur="75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750" fill="hold"/>
                                        <p:tgtEl>
                                          <p:spTgt spid="50"/>
                                        </p:tgtEl>
                                        <p:attrNameLst>
                                          <p:attrName>ppt_x</p:attrName>
                                        </p:attrNameLst>
                                      </p:cBhvr>
                                      <p:tavLst>
                                        <p:tav tm="0">
                                          <p:val>
                                            <p:strVal val="0-#ppt_w/2"/>
                                          </p:val>
                                        </p:tav>
                                        <p:tav tm="100000">
                                          <p:val>
                                            <p:strVal val="#ppt_x"/>
                                          </p:val>
                                        </p:tav>
                                      </p:tavLst>
                                    </p:anim>
                                    <p:anim calcmode="lin" valueType="num">
                                      <p:cBhvr additive="base">
                                        <p:cTn id="12" dur="75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750" fill="hold"/>
                                        <p:tgtEl>
                                          <p:spTgt spid="52"/>
                                        </p:tgtEl>
                                        <p:attrNameLst>
                                          <p:attrName>ppt_x</p:attrName>
                                        </p:attrNameLst>
                                      </p:cBhvr>
                                      <p:tavLst>
                                        <p:tav tm="0">
                                          <p:val>
                                            <p:strVal val="0-#ppt_w/2"/>
                                          </p:val>
                                        </p:tav>
                                        <p:tav tm="100000">
                                          <p:val>
                                            <p:strVal val="#ppt_x"/>
                                          </p:val>
                                        </p:tav>
                                      </p:tavLst>
                                    </p:anim>
                                    <p:anim calcmode="lin" valueType="num">
                                      <p:cBhvr additive="base">
                                        <p:cTn id="16" dur="750" fill="hold"/>
                                        <p:tgtEl>
                                          <p:spTgt spid="52"/>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5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par>
                                <p:cTn id="23" presetID="53" presetClass="entr" presetSubtype="16"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animEffect transition="in" filter="fade">
                                      <p:cBhvr>
                                        <p:cTn id="27" dur="500"/>
                                        <p:tgtEl>
                                          <p:spTgt spid="32"/>
                                        </p:tgtEl>
                                      </p:cBhvr>
                                    </p:animEffect>
                                  </p:childTnLst>
                                </p:cTn>
                              </p:par>
                              <p:par>
                                <p:cTn id="28" presetID="53" presetClass="entr" presetSubtype="16"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49" grpId="0" animBg="1"/>
      <p:bldP spid="5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picture containing game&#10;&#10;Description automatically generated">
            <a:extLst>
              <a:ext uri="{FF2B5EF4-FFF2-40B4-BE49-F238E27FC236}">
                <a16:creationId xmlns:a16="http://schemas.microsoft.com/office/drawing/2014/main" id="{8C90A991-CE5A-4737-9337-7204485A8E9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 y="-11632"/>
            <a:ext cx="12188951" cy="6869632"/>
          </a:xfrm>
          <a:custGeom>
            <a:avLst/>
            <a:gdLst>
              <a:gd name="connsiteX0" fmla="*/ 0 w 2981639"/>
              <a:gd name="connsiteY0" fmla="*/ 0 h 1760220"/>
              <a:gd name="connsiteX1" fmla="*/ 2981639 w 2981639"/>
              <a:gd name="connsiteY1" fmla="*/ 0 h 1760220"/>
              <a:gd name="connsiteX2" fmla="*/ 2981639 w 2981639"/>
              <a:gd name="connsiteY2" fmla="*/ 1760220 h 1760220"/>
              <a:gd name="connsiteX3" fmla="*/ 0 w 2981639"/>
              <a:gd name="connsiteY3" fmla="*/ 1760220 h 1760220"/>
            </a:gdLst>
            <a:ahLst/>
            <a:cxnLst>
              <a:cxn ang="0">
                <a:pos x="connsiteX0" y="connsiteY0"/>
              </a:cxn>
              <a:cxn ang="0">
                <a:pos x="connsiteX1" y="connsiteY1"/>
              </a:cxn>
              <a:cxn ang="0">
                <a:pos x="connsiteX2" y="connsiteY2"/>
              </a:cxn>
              <a:cxn ang="0">
                <a:pos x="connsiteX3" y="connsiteY3"/>
              </a:cxn>
            </a:cxnLst>
            <a:rect l="l" t="t" r="r" b="b"/>
            <a:pathLst>
              <a:path w="2981639" h="1760220">
                <a:moveTo>
                  <a:pt x="0" y="0"/>
                </a:moveTo>
                <a:lnTo>
                  <a:pt x="2981639" y="0"/>
                </a:lnTo>
                <a:lnTo>
                  <a:pt x="2981639" y="1760220"/>
                </a:lnTo>
                <a:lnTo>
                  <a:pt x="0" y="1760220"/>
                </a:lnTo>
                <a:close/>
              </a:path>
            </a:pathLst>
          </a:custGeom>
        </p:spPr>
      </p:pic>
      <p:sp>
        <p:nvSpPr>
          <p:cNvPr id="4" name="Rectangle 3">
            <a:extLst>
              <a:ext uri="{FF2B5EF4-FFF2-40B4-BE49-F238E27FC236}">
                <a16:creationId xmlns:a16="http://schemas.microsoft.com/office/drawing/2014/main" id="{555E57B7-D915-4552-8976-0E5CA2D18459}"/>
              </a:ext>
            </a:extLst>
          </p:cNvPr>
          <p:cNvSpPr/>
          <p:nvPr/>
        </p:nvSpPr>
        <p:spPr bwMode="auto">
          <a:xfrm>
            <a:off x="0" y="-11631"/>
            <a:ext cx="10406743" cy="6881264"/>
          </a:xfrm>
          <a:prstGeom prst="rect">
            <a:avLst/>
          </a:prstGeom>
          <a:gradFill flip="none" rotWithShape="1">
            <a:gsLst>
              <a:gs pos="3000">
                <a:srgbClr val="000000"/>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FF6BC6D8-A125-431A-8C41-6B1478BEBB6A}"/>
              </a:ext>
            </a:extLst>
          </p:cNvPr>
          <p:cNvSpPr txBox="1">
            <a:spLocks/>
          </p:cNvSpPr>
          <p:nvPr/>
        </p:nvSpPr>
        <p:spPr bwMode="auto">
          <a:xfrm>
            <a:off x="276001" y="3193025"/>
            <a:ext cx="7993981" cy="789040"/>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48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w="3175">
                  <a:noFill/>
                </a:ln>
                <a:solidFill>
                  <a:prstClr val="white"/>
                </a:solidFill>
                <a:effectLst/>
                <a:uLnTx/>
                <a:uFillTx/>
                <a:latin typeface="Segoe UI Semibold" panose="020B0702040204020203" pitchFamily="34" charset="0"/>
                <a:ea typeface="+mn-ea"/>
                <a:cs typeface="Segoe UI Semibold" panose="020B0702040204020203" pitchFamily="34" charset="0"/>
              </a:rPr>
              <a:t>Thank you!</a:t>
            </a:r>
          </a:p>
        </p:txBody>
      </p:sp>
    </p:spTree>
    <p:extLst>
      <p:ext uri="{BB962C8B-B14F-4D97-AF65-F5344CB8AC3E}">
        <p14:creationId xmlns:p14="http://schemas.microsoft.com/office/powerpoint/2010/main" val="23813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F7B0E5D-1BBB-4B20-9BB0-F64381D9FAA0}"/>
              </a:ext>
            </a:extLst>
          </p:cNvPr>
          <p:cNvSpPr txBox="1">
            <a:spLocks/>
          </p:cNvSpPr>
          <p:nvPr/>
        </p:nvSpPr>
        <p:spPr>
          <a:xfrm>
            <a:off x="-10109" y="335396"/>
            <a:ext cx="12192000" cy="492443"/>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w="3175">
                  <a:noFill/>
                </a:ln>
                <a:solidFill>
                  <a:prstClr val="white"/>
                </a:solidFill>
                <a:effectLst/>
                <a:uLnTx/>
                <a:uFillTx/>
                <a:latin typeface="Segoe UI Semibold"/>
                <a:ea typeface="+mn-ea"/>
                <a:cs typeface="Segoe UI" pitchFamily="34" charset="0"/>
              </a:rPr>
              <a:t>Improve clinical and operational outcomes</a:t>
            </a:r>
          </a:p>
        </p:txBody>
      </p:sp>
      <p:sp>
        <p:nvSpPr>
          <p:cNvPr id="39" name="Text Placeholder 3">
            <a:extLst>
              <a:ext uri="{FF2B5EF4-FFF2-40B4-BE49-F238E27FC236}">
                <a16:creationId xmlns:a16="http://schemas.microsoft.com/office/drawing/2014/main" id="{18A42567-8818-4683-901D-AB060661A5E8}"/>
              </a:ext>
            </a:extLst>
          </p:cNvPr>
          <p:cNvSpPr txBox="1">
            <a:spLocks/>
          </p:cNvSpPr>
          <p:nvPr/>
        </p:nvSpPr>
        <p:spPr>
          <a:xfrm>
            <a:off x="255639" y="1445220"/>
            <a:ext cx="6277896" cy="4722894"/>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2800" dirty="0">
                <a:solidFill>
                  <a:prstClr val="white"/>
                </a:solidFill>
                <a:latin typeface="Segoe UI Semibold"/>
              </a:rPr>
              <a:t>Situation</a:t>
            </a:r>
            <a:endParaRPr kumimoji="0" lang="en-US" sz="2800" b="0" i="0" u="none" strike="noStrike" kern="1200" cap="none" spc="0" normalizeH="0" baseline="0" noProof="0" dirty="0">
              <a:ln>
                <a:noFill/>
              </a:ln>
              <a:solidFill>
                <a:prstClr val="white"/>
              </a:solidFill>
              <a:effectLst/>
              <a:uLnTx/>
              <a:uFillTx/>
              <a:latin typeface="Segoe UI Semibold"/>
              <a:ea typeface="+mn-ea"/>
              <a:cs typeface="+mn-cs"/>
            </a:endParaRP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b="0" i="0" dirty="0">
                <a:solidFill>
                  <a:schemeClr val="bg1">
                    <a:lumMod val="85000"/>
                  </a:schemeClr>
                </a:solidFill>
                <a:effectLst/>
                <a:latin typeface="Open Sans" panose="020B0606030504020204" pitchFamily="34" charset="0"/>
              </a:rPr>
              <a:t>Exponential increase in Covid-19 Patients</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b="0" i="0" dirty="0">
                <a:solidFill>
                  <a:schemeClr val="bg1">
                    <a:lumMod val="85000"/>
                  </a:schemeClr>
                </a:solidFill>
                <a:effectLst/>
                <a:latin typeface="Open Sans" panose="020B0606030504020204" pitchFamily="34" charset="0"/>
              </a:rPr>
              <a:t>Overload on clinicians and radiologists</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dirty="0">
                <a:solidFill>
                  <a:schemeClr val="bg1">
                    <a:lumMod val="85000"/>
                  </a:schemeClr>
                </a:solidFill>
                <a:latin typeface="Open Sans" panose="020B0606030504020204" pitchFamily="34" charset="0"/>
              </a:rPr>
              <a:t>Limited clinical facilities- ICU, Mechanical Ventilator  </a:t>
            </a:r>
            <a:endParaRPr lang="en-US" sz="2000" b="0" i="0" dirty="0">
              <a:solidFill>
                <a:schemeClr val="bg1">
                  <a:lumMod val="85000"/>
                </a:schemeClr>
              </a:solidFill>
              <a:effectLst/>
              <a:latin typeface="Open Sans" panose="020B0606030504020204" pitchFamily="34" charset="0"/>
            </a:endParaRP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2000" u="none" strike="noStrike" kern="1200" cap="none" spc="0" normalizeH="0" baseline="0" noProof="0" dirty="0">
              <a:ln>
                <a:noFill/>
              </a:ln>
              <a:solidFill>
                <a:schemeClr val="bg1">
                  <a:lumMod val="85000"/>
                </a:schemeClr>
              </a:solidFill>
              <a:uLnTx/>
              <a:uFillTx/>
              <a:latin typeface="Open Sans" panose="020B0606030504020204" pitchFamily="34" charset="0"/>
              <a:ea typeface="+mn-ea"/>
              <a:cs typeface="+mn-cs"/>
            </a:endParaRP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2800" dirty="0">
                <a:solidFill>
                  <a:prstClr val="white"/>
                </a:solidFill>
                <a:latin typeface="Segoe UI Semibold"/>
              </a:rPr>
              <a:t>Solution</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b="0" i="0" dirty="0">
                <a:solidFill>
                  <a:schemeClr val="bg1">
                    <a:lumMod val="85000"/>
                  </a:schemeClr>
                </a:solidFill>
                <a:effectLst/>
                <a:latin typeface="Open Sans" panose="020B0606030504020204" pitchFamily="34" charset="0"/>
              </a:rPr>
              <a:t>Quickly triage </a:t>
            </a:r>
            <a:r>
              <a:rPr lang="en-US" sz="2000" dirty="0">
                <a:solidFill>
                  <a:schemeClr val="bg1">
                    <a:lumMod val="85000"/>
                  </a:schemeClr>
                </a:solidFill>
                <a:latin typeface="Open Sans" panose="020B0606030504020204" pitchFamily="34" charset="0"/>
              </a:rPr>
              <a:t>patients who have COVID-19 infection vs pneumonia </a:t>
            </a:r>
            <a:r>
              <a:rPr lang="en-US" sz="2000" b="0" i="0" dirty="0">
                <a:solidFill>
                  <a:srgbClr val="1C1D1E"/>
                </a:solidFill>
                <a:effectLst/>
                <a:latin typeface="Open Sans" panose="020B0606030504020204" pitchFamily="34" charset="0"/>
              </a:rPr>
              <a:t>.</a:t>
            </a:r>
            <a:endParaRPr kumimoji="0" lang="en-US" sz="2800" b="0" i="0" u="none" strike="noStrike" kern="1200" cap="none" spc="0" normalizeH="0" baseline="0" noProof="0" dirty="0">
              <a:ln>
                <a:noFill/>
              </a:ln>
              <a:solidFill>
                <a:schemeClr val="bg1">
                  <a:lumMod val="85000"/>
                </a:schemeClr>
              </a:solidFill>
              <a:effectLst/>
              <a:uLnTx/>
              <a:uFillTx/>
              <a:latin typeface="Segoe UI Semibold"/>
              <a:ea typeface="+mn-ea"/>
              <a:cs typeface="+mn-cs"/>
            </a:endParaRPr>
          </a:p>
          <a:p>
            <a:pPr marL="0" marR="0" lvl="0" indent="0" algn="ctr"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solidFill>
                <a:srgbClr val="50E6FF"/>
              </a:solidFill>
              <a:effectLst/>
              <a:uLnTx/>
              <a:uFillTx/>
              <a:latin typeface="Segoe UI Semibold"/>
              <a:ea typeface="+mn-ea"/>
              <a:cs typeface="+mn-cs"/>
            </a:endParaRPr>
          </a:p>
        </p:txBody>
      </p:sp>
      <p:pic>
        <p:nvPicPr>
          <p:cNvPr id="19" name="Picture 18" descr="A picture containing man, looking, front, sitting&#10;&#10;Description automatically generated">
            <a:extLst>
              <a:ext uri="{FF2B5EF4-FFF2-40B4-BE49-F238E27FC236}">
                <a16:creationId xmlns:a16="http://schemas.microsoft.com/office/drawing/2014/main" id="{9BE11C7C-0AE1-4523-986C-5031A8FA05BC}"/>
              </a:ext>
            </a:extLst>
          </p:cNvPr>
          <p:cNvPicPr>
            <a:picLocks noChangeAspect="1"/>
          </p:cNvPicPr>
          <p:nvPr/>
        </p:nvPicPr>
        <p:blipFill rotWithShape="1">
          <a:blip r:embed="rId3" cstate="print">
            <a:alphaModFix amt="70000"/>
            <a:extLst>
              <a:ext uri="{28A0092B-C50C-407E-A947-70E740481C1C}">
                <a14:useLocalDpi xmlns:a14="http://schemas.microsoft.com/office/drawing/2010/main"/>
              </a:ext>
            </a:extLst>
          </a:blip>
          <a:srcRect l="961" t="5381" r="699" b="3899"/>
          <a:stretch/>
        </p:blipFill>
        <p:spPr>
          <a:xfrm>
            <a:off x="7014090" y="1445220"/>
            <a:ext cx="4070986" cy="4722894"/>
          </a:xfrm>
          <a:prstGeom prst="rect">
            <a:avLst/>
          </a:prstGeom>
        </p:spPr>
      </p:pic>
    </p:spTree>
    <p:extLst>
      <p:ext uri="{BB962C8B-B14F-4D97-AF65-F5344CB8AC3E}">
        <p14:creationId xmlns:p14="http://schemas.microsoft.com/office/powerpoint/2010/main" val="992966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F7B0E5D-1BBB-4B20-9BB0-F64381D9FAA0}"/>
              </a:ext>
            </a:extLst>
          </p:cNvPr>
          <p:cNvSpPr txBox="1">
            <a:spLocks/>
          </p:cNvSpPr>
          <p:nvPr/>
        </p:nvSpPr>
        <p:spPr>
          <a:xfrm>
            <a:off x="-10109" y="335396"/>
            <a:ext cx="12192000" cy="492443"/>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prstClr val="white"/>
                </a:solidFill>
                <a:effectLst/>
                <a:uLnTx/>
                <a:uFillTx/>
                <a:latin typeface="Segoe UI Semibold"/>
                <a:ea typeface="+mn-ea"/>
                <a:cs typeface="Segoe UI" pitchFamily="34" charset="0"/>
              </a:rPr>
              <a:t>Problem statement</a:t>
            </a:r>
          </a:p>
        </p:txBody>
      </p:sp>
      <p:sp>
        <p:nvSpPr>
          <p:cNvPr id="39" name="Text Placeholder 3">
            <a:extLst>
              <a:ext uri="{FF2B5EF4-FFF2-40B4-BE49-F238E27FC236}">
                <a16:creationId xmlns:a16="http://schemas.microsoft.com/office/drawing/2014/main" id="{18A42567-8818-4683-901D-AB060661A5E8}"/>
              </a:ext>
            </a:extLst>
          </p:cNvPr>
          <p:cNvSpPr txBox="1">
            <a:spLocks/>
          </p:cNvSpPr>
          <p:nvPr/>
        </p:nvSpPr>
        <p:spPr>
          <a:xfrm>
            <a:off x="385024" y="1445220"/>
            <a:ext cx="6153428" cy="4722894"/>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defRPr/>
            </a:pPr>
            <a:r>
              <a:rPr lang="en-US" sz="2000" dirty="0">
                <a:solidFill>
                  <a:schemeClr val="bg1">
                    <a:lumMod val="85000"/>
                  </a:schemeClr>
                </a:solidFill>
                <a:latin typeface="Open Sans" panose="020B0606030504020204" pitchFamily="34" charset="0"/>
              </a:rPr>
              <a:t>To build a Machine Learning model to detect Covid-19 patients from chest X-ray images, available in  public open dataset of chest X-ray of patients who are positive or suspected of COVID-19 or other viral and bacterial pneumonias. </a:t>
            </a: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US" sz="2000" dirty="0">
              <a:solidFill>
                <a:schemeClr val="bg1"/>
              </a:solidFill>
              <a:latin typeface="-apple-system"/>
            </a:endParaRP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US" sz="2000" b="0" i="0" dirty="0">
              <a:solidFill>
                <a:schemeClr val="bg1"/>
              </a:solidFill>
              <a:effectLst/>
              <a:latin typeface="-apple-system"/>
            </a:endParaRP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kumimoji="0" lang="en-US" sz="2000" u="none" strike="noStrike" kern="1200" cap="none" spc="0" normalizeH="0" baseline="0" noProof="0" dirty="0">
              <a:ln>
                <a:noFill/>
              </a:ln>
              <a:solidFill>
                <a:schemeClr val="bg1"/>
              </a:solidFill>
              <a:uLnTx/>
              <a:uFillTx/>
              <a:latin typeface="-apple-system"/>
              <a:ea typeface="+mn-ea"/>
              <a:cs typeface="+mn-cs"/>
            </a:endParaRP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600" b="0" i="0" dirty="0">
                <a:solidFill>
                  <a:schemeClr val="bg1"/>
                </a:solidFill>
                <a:effectLst/>
                <a:latin typeface="-apple-system"/>
              </a:rPr>
              <a:t>The goal is to build Deep Learning model based on Convolution Neural Network to detect Covid-19 patients from chest X-ray images. </a:t>
            </a: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lang="en-US" sz="1600" dirty="0">
              <a:solidFill>
                <a:schemeClr val="bg1"/>
              </a:solidFill>
              <a:latin typeface="-apple-system"/>
            </a:endParaRP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600" b="0" i="0" dirty="0">
                <a:solidFill>
                  <a:schemeClr val="bg1"/>
                </a:solidFill>
                <a:effectLst/>
                <a:latin typeface="-apple-system"/>
              </a:rPr>
              <a:t>This guided implementation will provide baseline to any Machine Learning/ Image </a:t>
            </a:r>
            <a:r>
              <a:rPr lang="en-US" sz="1600" dirty="0">
                <a:solidFill>
                  <a:schemeClr val="bg1"/>
                </a:solidFill>
                <a:latin typeface="-apple-system"/>
              </a:rPr>
              <a:t>P</a:t>
            </a:r>
            <a:r>
              <a:rPr lang="en-US" sz="1600" b="0" i="0" dirty="0">
                <a:solidFill>
                  <a:schemeClr val="bg1"/>
                </a:solidFill>
                <a:effectLst/>
                <a:latin typeface="-apple-system"/>
              </a:rPr>
              <a:t>rocessing project to be implemented on Azure Machine Learning platform.</a:t>
            </a:r>
            <a:endParaRPr kumimoji="0" lang="en-US" sz="2000" b="0" i="0" u="none" strike="noStrike" kern="1200" cap="none" spc="0" normalizeH="0" baseline="0" noProof="0" dirty="0">
              <a:ln>
                <a:noFill/>
              </a:ln>
              <a:solidFill>
                <a:schemeClr val="bg1"/>
              </a:solidFill>
              <a:effectLst/>
              <a:uLnTx/>
              <a:uFillTx/>
              <a:latin typeface="Segoe UI Semibold"/>
              <a:ea typeface="+mn-ea"/>
              <a:cs typeface="+mn-cs"/>
            </a:endParaRPr>
          </a:p>
        </p:txBody>
      </p:sp>
      <p:pic>
        <p:nvPicPr>
          <p:cNvPr id="19" name="Picture 18" descr="A picture containing man, looking, front, sitting&#10;&#10;Description automatically generated">
            <a:extLst>
              <a:ext uri="{FF2B5EF4-FFF2-40B4-BE49-F238E27FC236}">
                <a16:creationId xmlns:a16="http://schemas.microsoft.com/office/drawing/2014/main" id="{9BE11C7C-0AE1-4523-986C-5031A8FA05BC}"/>
              </a:ext>
            </a:extLst>
          </p:cNvPr>
          <p:cNvPicPr>
            <a:picLocks noChangeAspect="1"/>
          </p:cNvPicPr>
          <p:nvPr/>
        </p:nvPicPr>
        <p:blipFill rotWithShape="1">
          <a:blip r:embed="rId3" cstate="print">
            <a:alphaModFix amt="70000"/>
            <a:extLst>
              <a:ext uri="{28A0092B-C50C-407E-A947-70E740481C1C}">
                <a14:useLocalDpi xmlns:a14="http://schemas.microsoft.com/office/drawing/2010/main"/>
              </a:ext>
            </a:extLst>
          </a:blip>
          <a:srcRect l="961" t="5381" r="699" b="3899"/>
          <a:stretch/>
        </p:blipFill>
        <p:spPr>
          <a:xfrm>
            <a:off x="7014090" y="1445220"/>
            <a:ext cx="4070986" cy="4722894"/>
          </a:xfrm>
          <a:prstGeom prst="rect">
            <a:avLst/>
          </a:prstGeom>
        </p:spPr>
      </p:pic>
    </p:spTree>
    <p:extLst>
      <p:ext uri="{BB962C8B-B14F-4D97-AF65-F5344CB8AC3E}">
        <p14:creationId xmlns:p14="http://schemas.microsoft.com/office/powerpoint/2010/main" val="3515834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9" name="TextBox 168">
            <a:extLst>
              <a:ext uri="{FF2B5EF4-FFF2-40B4-BE49-F238E27FC236}">
                <a16:creationId xmlns:a16="http://schemas.microsoft.com/office/drawing/2014/main" id="{C625A4D0-D8A0-4224-B95A-C122861FB74D}"/>
              </a:ext>
            </a:extLst>
          </p:cNvPr>
          <p:cNvSpPr txBox="1"/>
          <p:nvPr/>
        </p:nvSpPr>
        <p:spPr>
          <a:xfrm>
            <a:off x="0" y="-61234"/>
            <a:ext cx="12191999" cy="1003352"/>
          </a:xfrm>
          <a:prstGeom prst="rect">
            <a:avLst/>
          </a:prstGeom>
          <a:noFill/>
        </p:spPr>
        <p:txBody>
          <a:bodyPr wrap="square" lIns="182880" tIns="146304" rIns="182880" bIns="146304" rtlCol="0" anchor="t">
            <a:noAutofit/>
          </a:bodyPr>
          <a:lstStyle/>
          <a:p>
            <a:pPr marL="0" marR="0" lvl="0" indent="0" algn="ctr" defTabSz="914400" rtl="0" eaLnBrk="1" fontAlgn="auto" latinLnBrk="0" hangingPunct="1">
              <a:lnSpc>
                <a:spcPct val="100000"/>
              </a:lnSpc>
              <a:spcBef>
                <a:spcPts val="1200"/>
              </a:spcBef>
              <a:spcAft>
                <a:spcPts val="120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Semibold"/>
                <a:ea typeface="+mn-ea"/>
                <a:cs typeface="+mn-cs"/>
              </a:rPr>
              <a:t>Architecture to Identify COVID-19 from X-Ray Images </a:t>
            </a:r>
            <a:br>
              <a:rPr kumimoji="0" lang="en-US" sz="3200" b="0" i="0" u="none" strike="noStrike" kern="1200" cap="none" spc="0" normalizeH="0" baseline="0" noProof="0" dirty="0">
                <a:ln w="3175">
                  <a:noFill/>
                </a:ln>
                <a:solidFill>
                  <a:prstClr val="white"/>
                </a:soli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solidFill>
                  <a:prstClr val="white"/>
                </a:solidFill>
                <a:effectLst/>
                <a:uLnTx/>
                <a:uFillTx/>
                <a:latin typeface="Segoe UI "/>
                <a:ea typeface="+mn-ea"/>
                <a:cs typeface="Segoe UI" pitchFamily="34" charset="0"/>
              </a:rPr>
              <a:t>Convolutional Neural Network model to detect COVID-19 patients using Chest X-ray images</a:t>
            </a:r>
            <a:endParaRPr kumimoji="0" lang="en-US" sz="1800" b="0" i="0" u="none" strike="noStrike" kern="1200" cap="none" spc="0" normalizeH="0" baseline="0" noProof="0" dirty="0">
              <a:ln>
                <a:noFill/>
              </a:ln>
              <a:solidFill>
                <a:prstClr val="white"/>
              </a:solidFill>
              <a:effectLst/>
              <a:uLnTx/>
              <a:uFillTx/>
              <a:latin typeface="Segoe UI"/>
              <a:ea typeface="+mn-ea"/>
              <a:cs typeface="Segoe UI"/>
            </a:endParaRPr>
          </a:p>
        </p:txBody>
      </p:sp>
      <p:grpSp>
        <p:nvGrpSpPr>
          <p:cNvPr id="69" name="Group 68">
            <a:extLst>
              <a:ext uri="{FF2B5EF4-FFF2-40B4-BE49-F238E27FC236}">
                <a16:creationId xmlns:a16="http://schemas.microsoft.com/office/drawing/2014/main" id="{7651C145-74C1-413B-87E2-40CCF8AA77CC}"/>
              </a:ext>
            </a:extLst>
          </p:cNvPr>
          <p:cNvGrpSpPr/>
          <p:nvPr/>
        </p:nvGrpSpPr>
        <p:grpSpPr>
          <a:xfrm>
            <a:off x="4951704" y="1099266"/>
            <a:ext cx="3469811" cy="3609378"/>
            <a:chOff x="5089490" y="1099266"/>
            <a:chExt cx="3469811" cy="3609378"/>
          </a:xfrm>
        </p:grpSpPr>
        <p:sp>
          <p:nvSpPr>
            <p:cNvPr id="33818" name="Rectangle 33817">
              <a:extLst>
                <a:ext uri="{FF2B5EF4-FFF2-40B4-BE49-F238E27FC236}">
                  <a16:creationId xmlns:a16="http://schemas.microsoft.com/office/drawing/2014/main" id="{D7BD2C26-1B5D-4818-BEC1-21155F54DF18}"/>
                </a:ext>
              </a:extLst>
            </p:cNvPr>
            <p:cNvSpPr/>
            <p:nvPr/>
          </p:nvSpPr>
          <p:spPr bwMode="auto">
            <a:xfrm>
              <a:off x="5422324" y="1435264"/>
              <a:ext cx="2784686" cy="3273380"/>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AF28CE28-0813-47E2-B812-36EB6CF86AB5}"/>
                </a:ext>
              </a:extLst>
            </p:cNvPr>
            <p:cNvSpPr/>
            <p:nvPr/>
          </p:nvSpPr>
          <p:spPr bwMode="auto">
            <a:xfrm>
              <a:off x="5089490" y="1099266"/>
              <a:ext cx="3469811" cy="31712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Classify &amp; Encode</a:t>
              </a:r>
            </a:p>
          </p:txBody>
        </p:sp>
      </p:grpSp>
      <p:grpSp>
        <p:nvGrpSpPr>
          <p:cNvPr id="176" name="Group 175">
            <a:extLst>
              <a:ext uri="{FF2B5EF4-FFF2-40B4-BE49-F238E27FC236}">
                <a16:creationId xmlns:a16="http://schemas.microsoft.com/office/drawing/2014/main" id="{0F295936-158C-4F0E-8BAD-37C25348A562}"/>
              </a:ext>
            </a:extLst>
          </p:cNvPr>
          <p:cNvGrpSpPr/>
          <p:nvPr/>
        </p:nvGrpSpPr>
        <p:grpSpPr>
          <a:xfrm>
            <a:off x="10706429" y="2031334"/>
            <a:ext cx="1419743" cy="1397666"/>
            <a:chOff x="10499034" y="2097143"/>
            <a:chExt cx="1419743" cy="1492134"/>
          </a:xfrm>
        </p:grpSpPr>
        <p:pic>
          <p:nvPicPr>
            <p:cNvPr id="33792" name="Graphic 33791" descr="User">
              <a:extLst>
                <a:ext uri="{FF2B5EF4-FFF2-40B4-BE49-F238E27FC236}">
                  <a16:creationId xmlns:a16="http://schemas.microsoft.com/office/drawing/2014/main" id="{6A3736D2-E028-4760-BC82-2A0D17AC64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844" y="2097143"/>
              <a:ext cx="914400" cy="914400"/>
            </a:xfrm>
            <a:prstGeom prst="rect">
              <a:avLst/>
            </a:prstGeom>
          </p:spPr>
        </p:pic>
        <p:sp>
          <p:nvSpPr>
            <p:cNvPr id="48" name="TextBox 47">
              <a:extLst>
                <a:ext uri="{FF2B5EF4-FFF2-40B4-BE49-F238E27FC236}">
                  <a16:creationId xmlns:a16="http://schemas.microsoft.com/office/drawing/2014/main" id="{FD1A57D6-0FDF-46B7-921A-ED2CBEAB9692}"/>
                </a:ext>
              </a:extLst>
            </p:cNvPr>
            <p:cNvSpPr txBox="1"/>
            <p:nvPr/>
          </p:nvSpPr>
          <p:spPr>
            <a:xfrm>
              <a:off x="10499034" y="2808080"/>
              <a:ext cx="1419743" cy="78119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Segoe UI"/>
                  <a:ea typeface="+mn-ea"/>
                  <a:cs typeface="+mn-cs"/>
                </a:rPr>
                <a:t>Clinical</a:t>
              </a:r>
              <a:br>
                <a:rPr kumimoji="0" lang="en-US" sz="1050" b="0" i="0" u="none" strike="noStrike" kern="1200" cap="none" spc="0" normalizeH="0" baseline="0" noProof="0" dirty="0">
                  <a:ln>
                    <a:noFill/>
                  </a:ln>
                  <a:solidFill>
                    <a:prstClr val="white"/>
                  </a:solidFill>
                  <a:effectLst/>
                  <a:uLnTx/>
                  <a:uFillTx/>
                  <a:latin typeface="Segoe UI"/>
                  <a:ea typeface="+mn-ea"/>
                  <a:cs typeface="+mn-cs"/>
                </a:rPr>
              </a:br>
              <a:r>
                <a:rPr kumimoji="0" lang="en-US" sz="1050" b="0" i="0" u="none" strike="noStrike" kern="1200" cap="none" spc="0" normalizeH="0" baseline="0" noProof="0" dirty="0">
                  <a:ln>
                    <a:noFill/>
                  </a:ln>
                  <a:solidFill>
                    <a:prstClr val="white"/>
                  </a:solidFill>
                  <a:effectLst/>
                  <a:uLnTx/>
                  <a:uFillTx/>
                  <a:latin typeface="Segoe UI"/>
                  <a:ea typeface="+mn-ea"/>
                  <a:cs typeface="+mn-cs"/>
                </a:rPr>
                <a:t>Specialist / Radiologist</a:t>
              </a:r>
            </a:p>
          </p:txBody>
        </p:sp>
      </p:grpSp>
      <p:grpSp>
        <p:nvGrpSpPr>
          <p:cNvPr id="33821" name="Group 33820">
            <a:extLst>
              <a:ext uri="{FF2B5EF4-FFF2-40B4-BE49-F238E27FC236}">
                <a16:creationId xmlns:a16="http://schemas.microsoft.com/office/drawing/2014/main" id="{DCB907DB-552E-40A7-9B14-CE751E3C202F}"/>
              </a:ext>
            </a:extLst>
          </p:cNvPr>
          <p:cNvGrpSpPr/>
          <p:nvPr/>
        </p:nvGrpSpPr>
        <p:grpSpPr>
          <a:xfrm>
            <a:off x="8698059" y="2253256"/>
            <a:ext cx="2045506" cy="964666"/>
            <a:chOff x="8172633" y="3550296"/>
            <a:chExt cx="2054397" cy="1029868"/>
          </a:xfrm>
        </p:grpSpPr>
        <p:sp>
          <p:nvSpPr>
            <p:cNvPr id="57" name="TextBox 56">
              <a:extLst>
                <a:ext uri="{FF2B5EF4-FFF2-40B4-BE49-F238E27FC236}">
                  <a16:creationId xmlns:a16="http://schemas.microsoft.com/office/drawing/2014/main" id="{74C168ED-6A6A-4AC7-86CD-7923806AECB8}"/>
                </a:ext>
              </a:extLst>
            </p:cNvPr>
            <p:cNvSpPr txBox="1"/>
            <p:nvPr/>
          </p:nvSpPr>
          <p:spPr>
            <a:xfrm>
              <a:off x="8172633" y="4146200"/>
              <a:ext cx="2054397" cy="4339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Power BI </a:t>
              </a:r>
            </a:p>
          </p:txBody>
        </p:sp>
        <p:sp>
          <p:nvSpPr>
            <p:cNvPr id="81" name="Freeform 271">
              <a:extLst>
                <a:ext uri="{FF2B5EF4-FFF2-40B4-BE49-F238E27FC236}">
                  <a16:creationId xmlns:a16="http://schemas.microsoft.com/office/drawing/2014/main" id="{019756A6-DE36-45D2-829B-770CD64627DC}"/>
                </a:ext>
              </a:extLst>
            </p:cNvPr>
            <p:cNvSpPr/>
            <p:nvPr/>
          </p:nvSpPr>
          <p:spPr>
            <a:xfrm>
              <a:off x="8923266" y="3550296"/>
              <a:ext cx="662459" cy="61575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lumMod val="60000"/>
                <a:lumOff val="40000"/>
              </a:schemeClr>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CB42EC3D-90D7-4D51-AC3D-BB76B22A0927}"/>
              </a:ext>
            </a:extLst>
          </p:cNvPr>
          <p:cNvSpPr/>
          <p:nvPr/>
        </p:nvSpPr>
        <p:spPr bwMode="auto">
          <a:xfrm>
            <a:off x="8698863" y="1099266"/>
            <a:ext cx="2014534" cy="338554"/>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Analysis &amp; Insight</a:t>
            </a:r>
          </a:p>
        </p:txBody>
      </p:sp>
      <p:sp>
        <p:nvSpPr>
          <p:cNvPr id="9" name="Rectangle 8">
            <a:extLst>
              <a:ext uri="{FF2B5EF4-FFF2-40B4-BE49-F238E27FC236}">
                <a16:creationId xmlns:a16="http://schemas.microsoft.com/office/drawing/2014/main" id="{1BD2EA85-F71D-44E7-A1F4-136BFFEA731A}"/>
              </a:ext>
            </a:extLst>
          </p:cNvPr>
          <p:cNvSpPr/>
          <p:nvPr/>
        </p:nvSpPr>
        <p:spPr bwMode="auto">
          <a:xfrm>
            <a:off x="8573729" y="1435263"/>
            <a:ext cx="2222923" cy="3273380"/>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377798AC-4C98-4FB1-9BC8-BF0E50E18ADF}"/>
              </a:ext>
            </a:extLst>
          </p:cNvPr>
          <p:cNvGrpSpPr/>
          <p:nvPr/>
        </p:nvGrpSpPr>
        <p:grpSpPr>
          <a:xfrm>
            <a:off x="5362211" y="5213404"/>
            <a:ext cx="4772040" cy="1379687"/>
            <a:chOff x="5499997" y="5188352"/>
            <a:chExt cx="4772040" cy="1379687"/>
          </a:xfrm>
        </p:grpSpPr>
        <p:pic>
          <p:nvPicPr>
            <p:cNvPr id="199" name="Graphic 198">
              <a:extLst>
                <a:ext uri="{FF2B5EF4-FFF2-40B4-BE49-F238E27FC236}">
                  <a16:creationId xmlns:a16="http://schemas.microsoft.com/office/drawing/2014/main" id="{6C6FB580-30C8-4849-99EF-111C8F9E5D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50349" y="5603245"/>
              <a:ext cx="538434" cy="538434"/>
            </a:xfrm>
            <a:prstGeom prst="rect">
              <a:avLst/>
            </a:prstGeom>
          </p:spPr>
        </p:pic>
        <p:sp>
          <p:nvSpPr>
            <p:cNvPr id="200" name="TextBox 199">
              <a:extLst>
                <a:ext uri="{FF2B5EF4-FFF2-40B4-BE49-F238E27FC236}">
                  <a16:creationId xmlns:a16="http://schemas.microsoft.com/office/drawing/2014/main" id="{8FF1F1A2-7AB0-44BF-92B5-E7DEBB70573F}"/>
                </a:ext>
              </a:extLst>
            </p:cNvPr>
            <p:cNvSpPr txBox="1"/>
            <p:nvPr/>
          </p:nvSpPr>
          <p:spPr>
            <a:xfrm>
              <a:off x="5611658" y="6117104"/>
              <a:ext cx="814413" cy="2308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Train</a:t>
              </a:r>
            </a:p>
          </p:txBody>
        </p:sp>
        <p:pic>
          <p:nvPicPr>
            <p:cNvPr id="201" name="Graphic 200" descr="Icon of connected dots ">
              <a:extLst>
                <a:ext uri="{FF2B5EF4-FFF2-40B4-BE49-F238E27FC236}">
                  <a16:creationId xmlns:a16="http://schemas.microsoft.com/office/drawing/2014/main" id="{5D4AA356-5FC3-432C-8B40-8C204B5A34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57546" y="5639596"/>
              <a:ext cx="500357" cy="441105"/>
            </a:xfrm>
            <a:prstGeom prst="rect">
              <a:avLst/>
            </a:prstGeom>
          </p:spPr>
        </p:pic>
        <p:grpSp>
          <p:nvGrpSpPr>
            <p:cNvPr id="202" name="requests" descr="requests, check, approve">
              <a:extLst>
                <a:ext uri="{FF2B5EF4-FFF2-40B4-BE49-F238E27FC236}">
                  <a16:creationId xmlns:a16="http://schemas.microsoft.com/office/drawing/2014/main" id="{DE45D991-81C6-4E6D-8343-5F6158925F5C}"/>
                </a:ext>
              </a:extLst>
            </p:cNvPr>
            <p:cNvGrpSpPr/>
            <p:nvPr/>
          </p:nvGrpSpPr>
          <p:grpSpPr>
            <a:xfrm>
              <a:off x="6978276" y="5638861"/>
              <a:ext cx="450375" cy="450375"/>
              <a:chOff x="6471136" y="3954189"/>
              <a:chExt cx="322093" cy="322093"/>
            </a:xfrm>
          </p:grpSpPr>
          <p:sp>
            <p:nvSpPr>
              <p:cNvPr id="221" name="Freeform: Shape 220">
                <a:extLst>
                  <a:ext uri="{FF2B5EF4-FFF2-40B4-BE49-F238E27FC236}">
                    <a16:creationId xmlns:a16="http://schemas.microsoft.com/office/drawing/2014/main" id="{A54825EA-16E7-44FC-88F6-B82E2243F905}"/>
                  </a:ext>
                </a:extLst>
              </p:cNvPr>
              <p:cNvSpPr/>
              <p:nvPr/>
            </p:nvSpPr>
            <p:spPr>
              <a:xfrm>
                <a:off x="6471136" y="3954189"/>
                <a:ext cx="322093" cy="322093"/>
              </a:xfrm>
              <a:custGeom>
                <a:avLst/>
                <a:gdLst>
                  <a:gd name="connsiteX0" fmla="*/ 322975 w 322092"/>
                  <a:gd name="connsiteY0" fmla="*/ 882 h 322092"/>
                  <a:gd name="connsiteX1" fmla="*/ 882 w 322092"/>
                  <a:gd name="connsiteY1" fmla="*/ 882 h 322092"/>
                  <a:gd name="connsiteX2" fmla="*/ 882 w 322092"/>
                  <a:gd name="connsiteY2" fmla="*/ 322975 h 322092"/>
                  <a:gd name="connsiteX3" fmla="*/ 322975 w 322092"/>
                  <a:gd name="connsiteY3" fmla="*/ 322975 h 322092"/>
                  <a:gd name="connsiteX4" fmla="*/ 322975 w 322092"/>
                  <a:gd name="connsiteY4" fmla="*/ 882 h 322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092" h="322092">
                    <a:moveTo>
                      <a:pt x="322975" y="882"/>
                    </a:moveTo>
                    <a:lnTo>
                      <a:pt x="882" y="882"/>
                    </a:lnTo>
                    <a:lnTo>
                      <a:pt x="882" y="322975"/>
                    </a:lnTo>
                    <a:lnTo>
                      <a:pt x="322975" y="322975"/>
                    </a:lnTo>
                    <a:lnTo>
                      <a:pt x="322975" y="882"/>
                    </a:lnTo>
                    <a:close/>
                  </a:path>
                </a:pathLst>
              </a:custGeom>
              <a:solidFill>
                <a:srgbClr val="0078D7"/>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26C4F1CB-33D8-4D0C-8150-5AC8F27BB89B}"/>
                  </a:ext>
                </a:extLst>
              </p:cNvPr>
              <p:cNvSpPr/>
              <p:nvPr/>
            </p:nvSpPr>
            <p:spPr>
              <a:xfrm>
                <a:off x="6505626" y="4004647"/>
                <a:ext cx="254990" cy="208018"/>
              </a:xfrm>
              <a:custGeom>
                <a:avLst/>
                <a:gdLst>
                  <a:gd name="connsiteX0" fmla="*/ 254673 w 254990"/>
                  <a:gd name="connsiteY0" fmla="*/ 35315 h 208018"/>
                  <a:gd name="connsiteX1" fmla="*/ 220296 w 254990"/>
                  <a:gd name="connsiteY1" fmla="*/ 882 h 208018"/>
                  <a:gd name="connsiteX2" fmla="*/ 81208 w 254990"/>
                  <a:gd name="connsiteY2" fmla="*/ 139970 h 208018"/>
                  <a:gd name="connsiteX3" fmla="*/ 35315 w 254990"/>
                  <a:gd name="connsiteY3" fmla="*/ 94022 h 208018"/>
                  <a:gd name="connsiteX4" fmla="*/ 882 w 254990"/>
                  <a:gd name="connsiteY4" fmla="*/ 128455 h 208018"/>
                  <a:gd name="connsiteX5" fmla="*/ 81151 w 254990"/>
                  <a:gd name="connsiteY5" fmla="*/ 208668 h 208018"/>
                  <a:gd name="connsiteX6" fmla="*/ 81264 w 254990"/>
                  <a:gd name="connsiteY6" fmla="*/ 208555 h 208018"/>
                  <a:gd name="connsiteX7" fmla="*/ 81321 w 254990"/>
                  <a:gd name="connsiteY7" fmla="*/ 208668 h 208018"/>
                  <a:gd name="connsiteX8" fmla="*/ 254673 w 254990"/>
                  <a:gd name="connsiteY8" fmla="*/ 35315 h 2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990" h="208018">
                    <a:moveTo>
                      <a:pt x="254673" y="35315"/>
                    </a:moveTo>
                    <a:lnTo>
                      <a:pt x="220296" y="882"/>
                    </a:lnTo>
                    <a:lnTo>
                      <a:pt x="81208" y="139970"/>
                    </a:lnTo>
                    <a:lnTo>
                      <a:pt x="35315" y="94022"/>
                    </a:lnTo>
                    <a:lnTo>
                      <a:pt x="882" y="128455"/>
                    </a:lnTo>
                    <a:lnTo>
                      <a:pt x="81151" y="208668"/>
                    </a:lnTo>
                    <a:lnTo>
                      <a:pt x="81264" y="208555"/>
                    </a:lnTo>
                    <a:lnTo>
                      <a:pt x="81321" y="208668"/>
                    </a:lnTo>
                    <a:lnTo>
                      <a:pt x="254673" y="35315"/>
                    </a:lnTo>
                    <a:close/>
                  </a:path>
                </a:pathLst>
              </a:custGeom>
              <a:solidFill>
                <a:srgbClr val="50E6FF"/>
              </a:solidFill>
              <a:ln w="33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3" name="TextBox 202">
              <a:extLst>
                <a:ext uri="{FF2B5EF4-FFF2-40B4-BE49-F238E27FC236}">
                  <a16:creationId xmlns:a16="http://schemas.microsoft.com/office/drawing/2014/main" id="{4C54DE24-9FF1-4FC9-A040-A7AF6F1D24A9}"/>
                </a:ext>
              </a:extLst>
            </p:cNvPr>
            <p:cNvSpPr txBox="1"/>
            <p:nvPr/>
          </p:nvSpPr>
          <p:spPr>
            <a:xfrm>
              <a:off x="6812009" y="6153908"/>
              <a:ext cx="814413" cy="2308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Validate</a:t>
              </a:r>
            </a:p>
          </p:txBody>
        </p:sp>
        <p:sp>
          <p:nvSpPr>
            <p:cNvPr id="204" name="TextBox 203">
              <a:extLst>
                <a:ext uri="{FF2B5EF4-FFF2-40B4-BE49-F238E27FC236}">
                  <a16:creationId xmlns:a16="http://schemas.microsoft.com/office/drawing/2014/main" id="{8F4AD07D-84CC-47FA-9030-96C3FD72E45C}"/>
                </a:ext>
              </a:extLst>
            </p:cNvPr>
            <p:cNvSpPr txBox="1"/>
            <p:nvPr/>
          </p:nvSpPr>
          <p:spPr>
            <a:xfrm>
              <a:off x="8012360" y="6153908"/>
              <a:ext cx="814413" cy="2308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Deploy</a:t>
              </a:r>
            </a:p>
          </p:txBody>
        </p:sp>
        <p:sp>
          <p:nvSpPr>
            <p:cNvPr id="205" name="TextBox 204">
              <a:extLst>
                <a:ext uri="{FF2B5EF4-FFF2-40B4-BE49-F238E27FC236}">
                  <a16:creationId xmlns:a16="http://schemas.microsoft.com/office/drawing/2014/main" id="{ACD05E8C-6A9C-46A2-AB6A-5BEF2674A68B}"/>
                </a:ext>
              </a:extLst>
            </p:cNvPr>
            <p:cNvSpPr txBox="1"/>
            <p:nvPr/>
          </p:nvSpPr>
          <p:spPr>
            <a:xfrm>
              <a:off x="9157006" y="6153908"/>
              <a:ext cx="814413" cy="2308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Monitor</a:t>
              </a:r>
            </a:p>
          </p:txBody>
        </p:sp>
        <p:sp>
          <p:nvSpPr>
            <p:cNvPr id="206" name="Isosceles Triangle 205">
              <a:extLst>
                <a:ext uri="{FF2B5EF4-FFF2-40B4-BE49-F238E27FC236}">
                  <a16:creationId xmlns:a16="http://schemas.microsoft.com/office/drawing/2014/main" id="{B9B696EB-088E-4C0C-BF7B-932CC6770EFB}"/>
                </a:ext>
              </a:extLst>
            </p:cNvPr>
            <p:cNvSpPr/>
            <p:nvPr/>
          </p:nvSpPr>
          <p:spPr bwMode="auto">
            <a:xfrm rot="5400000">
              <a:off x="6565489" y="5805686"/>
              <a:ext cx="121685" cy="13355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Isosceles Triangle 206">
              <a:extLst>
                <a:ext uri="{FF2B5EF4-FFF2-40B4-BE49-F238E27FC236}">
                  <a16:creationId xmlns:a16="http://schemas.microsoft.com/office/drawing/2014/main" id="{19B20588-4461-4D23-AE98-ECABCE9ED1AC}"/>
                </a:ext>
              </a:extLst>
            </p:cNvPr>
            <p:cNvSpPr/>
            <p:nvPr/>
          </p:nvSpPr>
          <p:spPr bwMode="auto">
            <a:xfrm rot="5400000">
              <a:off x="7807175" y="5805686"/>
              <a:ext cx="121685" cy="13355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Isosceles Triangle 207">
              <a:extLst>
                <a:ext uri="{FF2B5EF4-FFF2-40B4-BE49-F238E27FC236}">
                  <a16:creationId xmlns:a16="http://schemas.microsoft.com/office/drawing/2014/main" id="{2D53526D-91B1-4B78-82DC-8F1294398277}"/>
                </a:ext>
              </a:extLst>
            </p:cNvPr>
            <p:cNvSpPr/>
            <p:nvPr/>
          </p:nvSpPr>
          <p:spPr bwMode="auto">
            <a:xfrm rot="5400000">
              <a:off x="8897301" y="5805686"/>
              <a:ext cx="121685" cy="13355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TextBox 209">
              <a:extLst>
                <a:ext uri="{FF2B5EF4-FFF2-40B4-BE49-F238E27FC236}">
                  <a16:creationId xmlns:a16="http://schemas.microsoft.com/office/drawing/2014/main" id="{F469D159-2314-4702-804E-D6F25F305DA9}"/>
                </a:ext>
              </a:extLst>
            </p:cNvPr>
            <p:cNvSpPr txBox="1"/>
            <p:nvPr/>
          </p:nvSpPr>
          <p:spPr>
            <a:xfrm>
              <a:off x="5774662" y="5188352"/>
              <a:ext cx="4119385" cy="307777"/>
            </a:xfrm>
            <a:prstGeom prst="rect">
              <a:avLst/>
            </a:prstGeom>
            <a:noFill/>
            <a:ln>
              <a:noFill/>
              <a:prstDash val="lgDash"/>
            </a:ln>
          </p:spPr>
          <p:txBody>
            <a:bodyPr wrap="square" lIns="45720" tIns="45720" rIns="4572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Segoe UI Semibold"/>
                  <a:ea typeface="+mn-ea"/>
                  <a:cs typeface="+mn-cs"/>
                </a:rPr>
                <a:t>Azure ML </a:t>
              </a:r>
              <a:r>
                <a:rPr lang="en-CA" sz="1400" dirty="0">
                  <a:solidFill>
                    <a:prstClr val="white"/>
                  </a:solidFill>
                  <a:latin typeface="Segoe UI Semibold"/>
                </a:rPr>
                <a:t>life cycle</a:t>
              </a:r>
              <a:endParaRPr kumimoji="0" lang="en-CA" sz="1400" b="0" i="0" u="none" strike="noStrike" kern="1200" cap="none" spc="0" normalizeH="0" baseline="0" noProof="0" dirty="0">
                <a:ln>
                  <a:noFill/>
                </a:ln>
                <a:solidFill>
                  <a:prstClr val="white"/>
                </a:solidFill>
                <a:effectLst/>
                <a:uLnTx/>
                <a:uFillTx/>
                <a:latin typeface="Segoe UI Semibold"/>
                <a:ea typeface="+mn-ea"/>
                <a:cs typeface="+mn-cs"/>
              </a:endParaRPr>
            </a:p>
          </p:txBody>
        </p:sp>
        <p:grpSp>
          <p:nvGrpSpPr>
            <p:cNvPr id="211" name="Group 331">
              <a:extLst>
                <a:ext uri="{FF2B5EF4-FFF2-40B4-BE49-F238E27FC236}">
                  <a16:creationId xmlns:a16="http://schemas.microsoft.com/office/drawing/2014/main" id="{7A20D61D-A7C3-4F7B-B0FA-A66B142DBCDA}"/>
                </a:ext>
              </a:extLst>
            </p:cNvPr>
            <p:cNvGrpSpPr>
              <a:grpSpLocks noChangeAspect="1"/>
            </p:cNvGrpSpPr>
            <p:nvPr/>
          </p:nvGrpSpPr>
          <p:grpSpPr bwMode="auto">
            <a:xfrm>
              <a:off x="9323000" y="5713239"/>
              <a:ext cx="441105" cy="366174"/>
              <a:chOff x="2204" y="2803"/>
              <a:chExt cx="312" cy="259"/>
            </a:xfrm>
          </p:grpSpPr>
          <p:sp>
            <p:nvSpPr>
              <p:cNvPr id="212" name="Freeform 332">
                <a:extLst>
                  <a:ext uri="{FF2B5EF4-FFF2-40B4-BE49-F238E27FC236}">
                    <a16:creationId xmlns:a16="http://schemas.microsoft.com/office/drawing/2014/main" id="{B9C8F8FB-7C18-4D55-8943-7ADC5B40998E}"/>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3" name="Freeform 333">
                <a:extLst>
                  <a:ext uri="{FF2B5EF4-FFF2-40B4-BE49-F238E27FC236}">
                    <a16:creationId xmlns:a16="http://schemas.microsoft.com/office/drawing/2014/main" id="{E1C5D187-4BBE-4A29-A933-4F492B72D293}"/>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334">
                <a:extLst>
                  <a:ext uri="{FF2B5EF4-FFF2-40B4-BE49-F238E27FC236}">
                    <a16:creationId xmlns:a16="http://schemas.microsoft.com/office/drawing/2014/main" id="{043DAD44-F4F0-4C71-9D20-D34EA93D2687}"/>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335">
                <a:extLst>
                  <a:ext uri="{FF2B5EF4-FFF2-40B4-BE49-F238E27FC236}">
                    <a16:creationId xmlns:a16="http://schemas.microsoft.com/office/drawing/2014/main" id="{ACF49B77-0B50-4F9E-AEE0-1F0A83911F3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336">
                <a:extLst>
                  <a:ext uri="{FF2B5EF4-FFF2-40B4-BE49-F238E27FC236}">
                    <a16:creationId xmlns:a16="http://schemas.microsoft.com/office/drawing/2014/main" id="{567E0FF1-1F09-4DBA-A161-0873ECE361A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Freeform 337">
                <a:extLst>
                  <a:ext uri="{FF2B5EF4-FFF2-40B4-BE49-F238E27FC236}">
                    <a16:creationId xmlns:a16="http://schemas.microsoft.com/office/drawing/2014/main" id="{293AC78E-87F9-4B6F-8FCC-1CF5FE784A0D}"/>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9" name="Oval 338">
                <a:extLst>
                  <a:ext uri="{FF2B5EF4-FFF2-40B4-BE49-F238E27FC236}">
                    <a16:creationId xmlns:a16="http://schemas.microsoft.com/office/drawing/2014/main" id="{88BC8A5A-21E2-43F6-B81A-FDEC803A30FD}"/>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0" name="Freeform 339">
                <a:extLst>
                  <a:ext uri="{FF2B5EF4-FFF2-40B4-BE49-F238E27FC236}">
                    <a16:creationId xmlns:a16="http://schemas.microsoft.com/office/drawing/2014/main" id="{4CD00592-2232-4ECD-BD76-A9C5752BE0CB}"/>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42" name="Rectangle 241">
              <a:extLst>
                <a:ext uri="{FF2B5EF4-FFF2-40B4-BE49-F238E27FC236}">
                  <a16:creationId xmlns:a16="http://schemas.microsoft.com/office/drawing/2014/main" id="{7C4836AB-63F8-477C-8FCE-647314927B79}"/>
                </a:ext>
              </a:extLst>
            </p:cNvPr>
            <p:cNvSpPr/>
            <p:nvPr/>
          </p:nvSpPr>
          <p:spPr bwMode="auto">
            <a:xfrm>
              <a:off x="5499997" y="5490368"/>
              <a:ext cx="4772040" cy="1077671"/>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562AD926-19A6-4872-A8B3-247285CB028A}"/>
              </a:ext>
            </a:extLst>
          </p:cNvPr>
          <p:cNvGrpSpPr/>
          <p:nvPr/>
        </p:nvGrpSpPr>
        <p:grpSpPr>
          <a:xfrm>
            <a:off x="351850" y="1077831"/>
            <a:ext cx="2253506" cy="5567282"/>
            <a:chOff x="556823" y="1063410"/>
            <a:chExt cx="2253506" cy="2722844"/>
          </a:xfrm>
        </p:grpSpPr>
        <p:sp>
          <p:nvSpPr>
            <p:cNvPr id="139" name="Rectangle 138">
              <a:extLst>
                <a:ext uri="{FF2B5EF4-FFF2-40B4-BE49-F238E27FC236}">
                  <a16:creationId xmlns:a16="http://schemas.microsoft.com/office/drawing/2014/main" id="{F10AD54A-5F91-4B14-A0F2-15657FFB9F85}"/>
                </a:ext>
              </a:extLst>
            </p:cNvPr>
            <p:cNvSpPr/>
            <p:nvPr/>
          </p:nvSpPr>
          <p:spPr bwMode="auto">
            <a:xfrm>
              <a:off x="556823" y="1063410"/>
              <a:ext cx="2253506" cy="16558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Open-Source Data</a:t>
              </a:r>
            </a:p>
          </p:txBody>
        </p:sp>
        <p:sp>
          <p:nvSpPr>
            <p:cNvPr id="33798" name="Rectangle 33797">
              <a:extLst>
                <a:ext uri="{FF2B5EF4-FFF2-40B4-BE49-F238E27FC236}">
                  <a16:creationId xmlns:a16="http://schemas.microsoft.com/office/drawing/2014/main" id="{729A50A9-9FCB-44B3-94B5-04E7DC04B670}"/>
                </a:ext>
              </a:extLst>
            </p:cNvPr>
            <p:cNvSpPr/>
            <p:nvPr/>
          </p:nvSpPr>
          <p:spPr bwMode="auto">
            <a:xfrm>
              <a:off x="889136" y="1238222"/>
              <a:ext cx="1602954" cy="2548032"/>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5B6D6356-9B33-495A-A760-E41E7219E7D0}"/>
              </a:ext>
            </a:extLst>
          </p:cNvPr>
          <p:cNvGrpSpPr/>
          <p:nvPr/>
        </p:nvGrpSpPr>
        <p:grpSpPr>
          <a:xfrm>
            <a:off x="6095999" y="2220579"/>
            <a:ext cx="908591" cy="827286"/>
            <a:chOff x="7910504" y="3881357"/>
            <a:chExt cx="908591" cy="827286"/>
          </a:xfrm>
        </p:grpSpPr>
        <p:sp>
          <p:nvSpPr>
            <p:cNvPr id="89" name="TextBox 88">
              <a:extLst>
                <a:ext uri="{FF2B5EF4-FFF2-40B4-BE49-F238E27FC236}">
                  <a16:creationId xmlns:a16="http://schemas.microsoft.com/office/drawing/2014/main" id="{AFFB9869-8EEB-45F1-BA9F-601437483E6D}"/>
                </a:ext>
              </a:extLst>
            </p:cNvPr>
            <p:cNvSpPr txBox="1"/>
            <p:nvPr/>
          </p:nvSpPr>
          <p:spPr>
            <a:xfrm>
              <a:off x="7910504" y="4274678"/>
              <a:ext cx="908591"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Azure ML</a:t>
              </a:r>
            </a:p>
          </p:txBody>
        </p:sp>
        <p:pic>
          <p:nvPicPr>
            <p:cNvPr id="75" name="Azure Machine Learning" descr="Azure Machine Learning">
              <a:extLst>
                <a:ext uri="{FF2B5EF4-FFF2-40B4-BE49-F238E27FC236}">
                  <a16:creationId xmlns:a16="http://schemas.microsoft.com/office/drawing/2014/main" id="{F2CA6ECD-FB76-41E8-8EA0-787CC645A1A3}"/>
                </a:ext>
                <a:ext uri="{C183D7F6-B498-43B3-948B-1728B52AA6E4}">
                  <adec:decorative xmlns:adec="http://schemas.microsoft.com/office/drawing/2017/decorative" val="0"/>
                </a:ext>
              </a:extLst>
            </p:cNvPr>
            <p:cNvPicPr>
              <a:picLocks noChangeAspect="1"/>
            </p:cNvPicPr>
            <p:nvPr/>
          </p:nvPicPr>
          <p:blipFill>
            <a:blip r:embed="rId9"/>
            <a:stretch>
              <a:fillRect/>
            </a:stretch>
          </p:blipFill>
          <p:spPr>
            <a:xfrm>
              <a:off x="8123852" y="3881357"/>
              <a:ext cx="441105" cy="441105"/>
            </a:xfrm>
            <a:prstGeom prst="rect">
              <a:avLst/>
            </a:prstGeom>
          </p:spPr>
        </p:pic>
      </p:grpSp>
      <p:grpSp>
        <p:nvGrpSpPr>
          <p:cNvPr id="62" name="Group 61">
            <a:extLst>
              <a:ext uri="{FF2B5EF4-FFF2-40B4-BE49-F238E27FC236}">
                <a16:creationId xmlns:a16="http://schemas.microsoft.com/office/drawing/2014/main" id="{71658A72-BF27-46BC-AA87-5987B1568054}"/>
              </a:ext>
            </a:extLst>
          </p:cNvPr>
          <p:cNvGrpSpPr/>
          <p:nvPr/>
        </p:nvGrpSpPr>
        <p:grpSpPr>
          <a:xfrm>
            <a:off x="2766848" y="1090001"/>
            <a:ext cx="1788390" cy="5565217"/>
            <a:chOff x="3042420" y="1090001"/>
            <a:chExt cx="1788390" cy="5565217"/>
          </a:xfrm>
        </p:grpSpPr>
        <p:sp>
          <p:nvSpPr>
            <p:cNvPr id="236" name="Rectangle 235">
              <a:extLst>
                <a:ext uri="{FF2B5EF4-FFF2-40B4-BE49-F238E27FC236}">
                  <a16:creationId xmlns:a16="http://schemas.microsoft.com/office/drawing/2014/main" id="{A4C7BE7F-6409-4A30-A206-D306639B913C}"/>
                </a:ext>
              </a:extLst>
            </p:cNvPr>
            <p:cNvSpPr/>
            <p:nvPr/>
          </p:nvSpPr>
          <p:spPr bwMode="auto">
            <a:xfrm>
              <a:off x="3042420" y="1431733"/>
              <a:ext cx="1788390" cy="5223485"/>
            </a:xfrm>
            <a:prstGeom prst="rect">
              <a:avLst/>
            </a:prstGeom>
            <a:noFill/>
            <a:ln>
              <a:solidFill>
                <a:schemeClr val="tx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82C92E9B-82FF-4F1E-AF9A-F257F748ABBD}"/>
                </a:ext>
              </a:extLst>
            </p:cNvPr>
            <p:cNvSpPr/>
            <p:nvPr/>
          </p:nvSpPr>
          <p:spPr bwMode="auto">
            <a:xfrm>
              <a:off x="3364848" y="1090001"/>
              <a:ext cx="1163925" cy="338554"/>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Data Layer</a:t>
              </a:r>
            </a:p>
          </p:txBody>
        </p:sp>
      </p:grpSp>
      <p:pic>
        <p:nvPicPr>
          <p:cNvPr id="6" name="Picture 5" descr="A picture containing indoor, close&#10;&#10;Description automatically generated">
            <a:extLst>
              <a:ext uri="{FF2B5EF4-FFF2-40B4-BE49-F238E27FC236}">
                <a16:creationId xmlns:a16="http://schemas.microsoft.com/office/drawing/2014/main" id="{199DFAFB-7011-4485-9A39-098EC62E1490}"/>
              </a:ext>
            </a:extLst>
          </p:cNvPr>
          <p:cNvPicPr>
            <a:picLocks noChangeAspect="1"/>
          </p:cNvPicPr>
          <p:nvPr/>
        </p:nvPicPr>
        <p:blipFill>
          <a:blip r:embed="rId10"/>
          <a:stretch>
            <a:fillRect/>
          </a:stretch>
        </p:blipFill>
        <p:spPr>
          <a:xfrm>
            <a:off x="804528" y="3218764"/>
            <a:ext cx="1367635" cy="1015454"/>
          </a:xfrm>
          <a:prstGeom prst="rect">
            <a:avLst/>
          </a:prstGeom>
        </p:spPr>
      </p:pic>
      <p:sp>
        <p:nvSpPr>
          <p:cNvPr id="7" name="TextBox 6">
            <a:extLst>
              <a:ext uri="{FF2B5EF4-FFF2-40B4-BE49-F238E27FC236}">
                <a16:creationId xmlns:a16="http://schemas.microsoft.com/office/drawing/2014/main" id="{9EE221F5-AF77-400C-9523-28CC577EFE48}"/>
              </a:ext>
            </a:extLst>
          </p:cNvPr>
          <p:cNvSpPr txBox="1"/>
          <p:nvPr/>
        </p:nvSpPr>
        <p:spPr>
          <a:xfrm>
            <a:off x="775407" y="4284022"/>
            <a:ext cx="1447395" cy="64940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COVID-19 Chest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mn-ea"/>
                <a:cs typeface="+mn-cs"/>
              </a:rPr>
              <a:t>X-Ray Images</a:t>
            </a:r>
          </a:p>
        </p:txBody>
      </p:sp>
      <p:grpSp>
        <p:nvGrpSpPr>
          <p:cNvPr id="8" name="Group 7">
            <a:extLst>
              <a:ext uri="{FF2B5EF4-FFF2-40B4-BE49-F238E27FC236}">
                <a16:creationId xmlns:a16="http://schemas.microsoft.com/office/drawing/2014/main" id="{D3DB270B-570A-4695-98E0-D8477078CC16}"/>
              </a:ext>
            </a:extLst>
          </p:cNvPr>
          <p:cNvGrpSpPr/>
          <p:nvPr/>
        </p:nvGrpSpPr>
        <p:grpSpPr>
          <a:xfrm>
            <a:off x="2300267" y="2584878"/>
            <a:ext cx="1909374" cy="1767160"/>
            <a:chOff x="2360504" y="3681226"/>
            <a:chExt cx="1909374" cy="1767160"/>
          </a:xfrm>
        </p:grpSpPr>
        <p:sp>
          <p:nvSpPr>
            <p:cNvPr id="184" name="TextBox 183">
              <a:extLst>
                <a:ext uri="{FF2B5EF4-FFF2-40B4-BE49-F238E27FC236}">
                  <a16:creationId xmlns:a16="http://schemas.microsoft.com/office/drawing/2014/main" id="{E69FB518-7662-4247-9381-12E62E806571}"/>
                </a:ext>
              </a:extLst>
            </p:cNvPr>
            <p:cNvSpPr txBox="1"/>
            <p:nvPr/>
          </p:nvSpPr>
          <p:spPr>
            <a:xfrm>
              <a:off x="3133507" y="5042224"/>
              <a:ext cx="1136371" cy="4061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mn-ea"/>
                  <a:cs typeface="+mn-cs"/>
                </a:rPr>
                <a:t>Azure Data Lake Storage Gen2</a:t>
              </a:r>
            </a:p>
          </p:txBody>
        </p:sp>
        <p:cxnSp>
          <p:nvCxnSpPr>
            <p:cNvPr id="218" name="Connector: Elbow 217">
              <a:extLst>
                <a:ext uri="{FF2B5EF4-FFF2-40B4-BE49-F238E27FC236}">
                  <a16:creationId xmlns:a16="http://schemas.microsoft.com/office/drawing/2014/main" id="{B053D8BE-EBFD-4EED-8667-CEAAB1A341ED}"/>
                </a:ext>
              </a:extLst>
            </p:cNvPr>
            <p:cNvCxnSpPr>
              <a:cxnSpLocks/>
            </p:cNvCxnSpPr>
            <p:nvPr/>
          </p:nvCxnSpPr>
          <p:spPr>
            <a:xfrm flipV="1">
              <a:off x="2360504" y="3943782"/>
              <a:ext cx="952737" cy="850634"/>
            </a:xfrm>
            <a:prstGeom prst="bentConnector3">
              <a:avLst>
                <a:gd name="adj1" fmla="val 22046"/>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23" name="Graphic 222">
              <a:extLst>
                <a:ext uri="{FF2B5EF4-FFF2-40B4-BE49-F238E27FC236}">
                  <a16:creationId xmlns:a16="http://schemas.microsoft.com/office/drawing/2014/main" id="{0C1DF3B3-4BFF-4FB0-A7C3-25DB7B94DBA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64986" y="4635620"/>
              <a:ext cx="473251" cy="480409"/>
            </a:xfrm>
            <a:prstGeom prst="rect">
              <a:avLst/>
            </a:prstGeom>
          </p:spPr>
        </p:pic>
        <p:grpSp>
          <p:nvGrpSpPr>
            <p:cNvPr id="224" name="Data Factory" descr="Data Factory">
              <a:extLst>
                <a:ext uri="{FF2B5EF4-FFF2-40B4-BE49-F238E27FC236}">
                  <a16:creationId xmlns:a16="http://schemas.microsoft.com/office/drawing/2014/main" id="{7330F9AA-ECE0-46FA-9E51-353A4CDFE609}"/>
                </a:ext>
              </a:extLst>
            </p:cNvPr>
            <p:cNvGrpSpPr>
              <a:grpSpLocks noChangeAspect="1"/>
            </p:cNvGrpSpPr>
            <p:nvPr/>
          </p:nvGrpSpPr>
          <p:grpSpPr bwMode="auto">
            <a:xfrm>
              <a:off x="3476186" y="3681226"/>
              <a:ext cx="450850" cy="457669"/>
              <a:chOff x="3412" y="2579"/>
              <a:chExt cx="284" cy="284"/>
            </a:xfrm>
          </p:grpSpPr>
          <p:sp>
            <p:nvSpPr>
              <p:cNvPr id="227" name="Freeform 12">
                <a:extLst>
                  <a:ext uri="{FF2B5EF4-FFF2-40B4-BE49-F238E27FC236}">
                    <a16:creationId xmlns:a16="http://schemas.microsoft.com/office/drawing/2014/main" id="{50C84D06-55E2-4687-B7BF-98A15A92D761}"/>
                  </a:ext>
                </a:extLst>
              </p:cNvPr>
              <p:cNvSpPr>
                <a:spLocks noEditPoints="1"/>
              </p:cNvSpPr>
              <p:nvPr/>
            </p:nvSpPr>
            <p:spPr bwMode="auto">
              <a:xfrm>
                <a:off x="3412" y="2579"/>
                <a:ext cx="284" cy="284"/>
              </a:xfrm>
              <a:custGeom>
                <a:avLst/>
                <a:gdLst>
                  <a:gd name="T0" fmla="*/ 148 w 189"/>
                  <a:gd name="T1" fmla="*/ 158 h 189"/>
                  <a:gd name="T2" fmla="*/ 169 w 189"/>
                  <a:gd name="T3" fmla="*/ 158 h 189"/>
                  <a:gd name="T4" fmla="*/ 169 w 189"/>
                  <a:gd name="T5" fmla="*/ 138 h 189"/>
                  <a:gd name="T6" fmla="*/ 148 w 189"/>
                  <a:gd name="T7" fmla="*/ 138 h 189"/>
                  <a:gd name="T8" fmla="*/ 148 w 189"/>
                  <a:gd name="T9" fmla="*/ 158 h 189"/>
                  <a:gd name="T10" fmla="*/ 74 w 189"/>
                  <a:gd name="T11" fmla="*/ 158 h 189"/>
                  <a:gd name="T12" fmla="*/ 95 w 189"/>
                  <a:gd name="T13" fmla="*/ 158 h 189"/>
                  <a:gd name="T14" fmla="*/ 95 w 189"/>
                  <a:gd name="T15" fmla="*/ 138 h 189"/>
                  <a:gd name="T16" fmla="*/ 74 w 189"/>
                  <a:gd name="T17" fmla="*/ 138 h 189"/>
                  <a:gd name="T18" fmla="*/ 74 w 189"/>
                  <a:gd name="T19" fmla="*/ 158 h 189"/>
                  <a:gd name="T20" fmla="*/ 111 w 189"/>
                  <a:gd name="T21" fmla="*/ 158 h 189"/>
                  <a:gd name="T22" fmla="*/ 132 w 189"/>
                  <a:gd name="T23" fmla="*/ 158 h 189"/>
                  <a:gd name="T24" fmla="*/ 132 w 189"/>
                  <a:gd name="T25" fmla="*/ 138 h 189"/>
                  <a:gd name="T26" fmla="*/ 111 w 189"/>
                  <a:gd name="T27" fmla="*/ 138 h 189"/>
                  <a:gd name="T28" fmla="*/ 111 w 189"/>
                  <a:gd name="T29" fmla="*/ 158 h 189"/>
                  <a:gd name="T30" fmla="*/ 43 w 189"/>
                  <a:gd name="T31" fmla="*/ 24 h 189"/>
                  <a:gd name="T32" fmla="*/ 12 w 189"/>
                  <a:gd name="T33" fmla="*/ 15 h 189"/>
                  <a:gd name="T34" fmla="*/ 43 w 189"/>
                  <a:gd name="T35" fmla="*/ 6 h 189"/>
                  <a:gd name="T36" fmla="*/ 73 w 189"/>
                  <a:gd name="T37" fmla="*/ 15 h 189"/>
                  <a:gd name="T38" fmla="*/ 43 w 189"/>
                  <a:gd name="T39" fmla="*/ 24 h 189"/>
                  <a:gd name="T40" fmla="*/ 189 w 189"/>
                  <a:gd name="T41" fmla="*/ 111 h 189"/>
                  <a:gd name="T42" fmla="*/ 189 w 189"/>
                  <a:gd name="T43" fmla="*/ 65 h 189"/>
                  <a:gd name="T44" fmla="*/ 137 w 189"/>
                  <a:gd name="T45" fmla="*/ 111 h 189"/>
                  <a:gd name="T46" fmla="*/ 136 w 189"/>
                  <a:gd name="T47" fmla="*/ 111 h 189"/>
                  <a:gd name="T48" fmla="*/ 136 w 189"/>
                  <a:gd name="T49" fmla="*/ 65 h 189"/>
                  <a:gd name="T50" fmla="*/ 84 w 189"/>
                  <a:gd name="T51" fmla="*/ 111 h 189"/>
                  <a:gd name="T52" fmla="*/ 84 w 189"/>
                  <a:gd name="T53" fmla="*/ 16 h 189"/>
                  <a:gd name="T54" fmla="*/ 43 w 189"/>
                  <a:gd name="T55" fmla="*/ 0 h 189"/>
                  <a:gd name="T56" fmla="*/ 0 w 189"/>
                  <a:gd name="T57" fmla="*/ 16 h 189"/>
                  <a:gd name="T58" fmla="*/ 0 w 189"/>
                  <a:gd name="T59" fmla="*/ 189 h 189"/>
                  <a:gd name="T60" fmla="*/ 189 w 189"/>
                  <a:gd name="T61" fmla="*/ 189 h 189"/>
                  <a:gd name="T62" fmla="*/ 189 w 189"/>
                  <a:gd name="T63" fmla="*/ 11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189">
                    <a:moveTo>
                      <a:pt x="148" y="158"/>
                    </a:moveTo>
                    <a:cubicBezTo>
                      <a:pt x="169" y="158"/>
                      <a:pt x="169" y="158"/>
                      <a:pt x="169" y="158"/>
                    </a:cubicBezTo>
                    <a:cubicBezTo>
                      <a:pt x="169" y="138"/>
                      <a:pt x="169" y="138"/>
                      <a:pt x="169" y="138"/>
                    </a:cubicBezTo>
                    <a:cubicBezTo>
                      <a:pt x="148" y="138"/>
                      <a:pt x="148" y="138"/>
                      <a:pt x="148" y="138"/>
                    </a:cubicBezTo>
                    <a:lnTo>
                      <a:pt x="148" y="158"/>
                    </a:lnTo>
                    <a:close/>
                    <a:moveTo>
                      <a:pt x="74" y="158"/>
                    </a:moveTo>
                    <a:cubicBezTo>
                      <a:pt x="95" y="158"/>
                      <a:pt x="95" y="158"/>
                      <a:pt x="95" y="158"/>
                    </a:cubicBezTo>
                    <a:cubicBezTo>
                      <a:pt x="95" y="138"/>
                      <a:pt x="95" y="138"/>
                      <a:pt x="95" y="138"/>
                    </a:cubicBezTo>
                    <a:cubicBezTo>
                      <a:pt x="74" y="138"/>
                      <a:pt x="74" y="138"/>
                      <a:pt x="74" y="138"/>
                    </a:cubicBezTo>
                    <a:lnTo>
                      <a:pt x="74" y="158"/>
                    </a:lnTo>
                    <a:close/>
                    <a:moveTo>
                      <a:pt x="111" y="158"/>
                    </a:moveTo>
                    <a:cubicBezTo>
                      <a:pt x="132" y="158"/>
                      <a:pt x="132" y="158"/>
                      <a:pt x="132" y="158"/>
                    </a:cubicBezTo>
                    <a:cubicBezTo>
                      <a:pt x="132" y="138"/>
                      <a:pt x="132" y="138"/>
                      <a:pt x="132" y="138"/>
                    </a:cubicBezTo>
                    <a:cubicBezTo>
                      <a:pt x="111" y="138"/>
                      <a:pt x="111" y="138"/>
                      <a:pt x="111" y="138"/>
                    </a:cubicBezTo>
                    <a:lnTo>
                      <a:pt x="111" y="158"/>
                    </a:lnTo>
                    <a:close/>
                    <a:moveTo>
                      <a:pt x="43" y="24"/>
                    </a:moveTo>
                    <a:cubicBezTo>
                      <a:pt x="25" y="24"/>
                      <a:pt x="12" y="19"/>
                      <a:pt x="12" y="15"/>
                    </a:cubicBezTo>
                    <a:cubicBezTo>
                      <a:pt x="12" y="10"/>
                      <a:pt x="25" y="6"/>
                      <a:pt x="43" y="6"/>
                    </a:cubicBezTo>
                    <a:cubicBezTo>
                      <a:pt x="60" y="6"/>
                      <a:pt x="73" y="10"/>
                      <a:pt x="73" y="15"/>
                    </a:cubicBezTo>
                    <a:cubicBezTo>
                      <a:pt x="73" y="19"/>
                      <a:pt x="59" y="24"/>
                      <a:pt x="43" y="24"/>
                    </a:cubicBezTo>
                    <a:close/>
                    <a:moveTo>
                      <a:pt x="189" y="111"/>
                    </a:moveTo>
                    <a:cubicBezTo>
                      <a:pt x="189" y="65"/>
                      <a:pt x="189" y="65"/>
                      <a:pt x="189" y="65"/>
                    </a:cubicBezTo>
                    <a:cubicBezTo>
                      <a:pt x="137" y="111"/>
                      <a:pt x="137" y="111"/>
                      <a:pt x="137" y="111"/>
                    </a:cubicBezTo>
                    <a:cubicBezTo>
                      <a:pt x="136" y="111"/>
                      <a:pt x="136" y="111"/>
                      <a:pt x="136" y="111"/>
                    </a:cubicBezTo>
                    <a:cubicBezTo>
                      <a:pt x="136" y="65"/>
                      <a:pt x="136" y="65"/>
                      <a:pt x="136" y="65"/>
                    </a:cubicBezTo>
                    <a:cubicBezTo>
                      <a:pt x="84" y="111"/>
                      <a:pt x="84" y="111"/>
                      <a:pt x="84" y="111"/>
                    </a:cubicBezTo>
                    <a:cubicBezTo>
                      <a:pt x="84" y="16"/>
                      <a:pt x="84" y="16"/>
                      <a:pt x="84" y="16"/>
                    </a:cubicBezTo>
                    <a:cubicBezTo>
                      <a:pt x="84" y="8"/>
                      <a:pt x="66" y="0"/>
                      <a:pt x="43" y="0"/>
                    </a:cubicBezTo>
                    <a:cubicBezTo>
                      <a:pt x="19" y="0"/>
                      <a:pt x="0" y="8"/>
                      <a:pt x="0" y="16"/>
                    </a:cubicBezTo>
                    <a:cubicBezTo>
                      <a:pt x="0" y="189"/>
                      <a:pt x="0" y="189"/>
                      <a:pt x="0" y="189"/>
                    </a:cubicBezTo>
                    <a:cubicBezTo>
                      <a:pt x="189" y="189"/>
                      <a:pt x="189" y="189"/>
                      <a:pt x="189" y="189"/>
                    </a:cubicBezTo>
                    <a:lnTo>
                      <a:pt x="189" y="111"/>
                    </a:lnTo>
                    <a:close/>
                  </a:path>
                </a:pathLst>
              </a:custGeom>
              <a:solidFill>
                <a:srgbClr val="59B3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Rectangle 13">
                <a:extLst>
                  <a:ext uri="{FF2B5EF4-FFF2-40B4-BE49-F238E27FC236}">
                    <a16:creationId xmlns:a16="http://schemas.microsoft.com/office/drawing/2014/main" id="{180E1DDB-3290-4938-8A0E-F89F90142CA5}"/>
                  </a:ext>
                </a:extLst>
              </p:cNvPr>
              <p:cNvSpPr>
                <a:spLocks noChangeArrowheads="1"/>
              </p:cNvSpPr>
              <p:nvPr/>
            </p:nvSpPr>
            <p:spPr bwMode="auto">
              <a:xfrm>
                <a:off x="3412" y="2601"/>
                <a:ext cx="63" cy="262"/>
              </a:xfrm>
              <a:prstGeom prst="rect">
                <a:avLst/>
              </a:prstGeom>
              <a:solidFill>
                <a:srgbClr val="399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14">
                <a:extLst>
                  <a:ext uri="{FF2B5EF4-FFF2-40B4-BE49-F238E27FC236}">
                    <a16:creationId xmlns:a16="http://schemas.microsoft.com/office/drawing/2014/main" id="{923C0AC0-A4FF-4216-A3D9-71EAF28CBA9D}"/>
                  </a:ext>
                </a:extLst>
              </p:cNvPr>
              <p:cNvSpPr>
                <a:spLocks/>
              </p:cNvSpPr>
              <p:nvPr/>
            </p:nvSpPr>
            <p:spPr bwMode="auto">
              <a:xfrm>
                <a:off x="3412" y="2579"/>
                <a:ext cx="124" cy="45"/>
              </a:xfrm>
              <a:custGeom>
                <a:avLst/>
                <a:gdLst>
                  <a:gd name="T0" fmla="*/ 83 w 83"/>
                  <a:gd name="T1" fmla="*/ 15 h 30"/>
                  <a:gd name="T2" fmla="*/ 41 w 83"/>
                  <a:gd name="T3" fmla="*/ 30 h 30"/>
                  <a:gd name="T4" fmla="*/ 0 w 83"/>
                  <a:gd name="T5" fmla="*/ 15 h 30"/>
                  <a:gd name="T6" fmla="*/ 42 w 83"/>
                  <a:gd name="T7" fmla="*/ 0 h 30"/>
                  <a:gd name="T8" fmla="*/ 83 w 83"/>
                  <a:gd name="T9" fmla="*/ 15 h 30"/>
                </a:gdLst>
                <a:ahLst/>
                <a:cxnLst>
                  <a:cxn ang="0">
                    <a:pos x="T0" y="T1"/>
                  </a:cxn>
                  <a:cxn ang="0">
                    <a:pos x="T2" y="T3"/>
                  </a:cxn>
                  <a:cxn ang="0">
                    <a:pos x="T4" y="T5"/>
                  </a:cxn>
                  <a:cxn ang="0">
                    <a:pos x="T6" y="T7"/>
                  </a:cxn>
                  <a:cxn ang="0">
                    <a:pos x="T8" y="T9"/>
                  </a:cxn>
                </a:cxnLst>
                <a:rect l="0" t="0" r="r" b="b"/>
                <a:pathLst>
                  <a:path w="83" h="30">
                    <a:moveTo>
                      <a:pt x="83" y="15"/>
                    </a:moveTo>
                    <a:cubicBezTo>
                      <a:pt x="83" y="23"/>
                      <a:pt x="65" y="30"/>
                      <a:pt x="41" y="30"/>
                    </a:cubicBezTo>
                    <a:cubicBezTo>
                      <a:pt x="18" y="30"/>
                      <a:pt x="0" y="23"/>
                      <a:pt x="0" y="15"/>
                    </a:cubicBezTo>
                    <a:cubicBezTo>
                      <a:pt x="0" y="7"/>
                      <a:pt x="19" y="0"/>
                      <a:pt x="42" y="0"/>
                    </a:cubicBezTo>
                    <a:cubicBezTo>
                      <a:pt x="65" y="0"/>
                      <a:pt x="83" y="6"/>
                      <a:pt x="83"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Oval 15">
                <a:extLst>
                  <a:ext uri="{FF2B5EF4-FFF2-40B4-BE49-F238E27FC236}">
                    <a16:creationId xmlns:a16="http://schemas.microsoft.com/office/drawing/2014/main" id="{55101F90-7526-4A79-9730-5938BE66CC35}"/>
                  </a:ext>
                </a:extLst>
              </p:cNvPr>
              <p:cNvSpPr>
                <a:spLocks noChangeArrowheads="1"/>
              </p:cNvSpPr>
              <p:nvPr/>
            </p:nvSpPr>
            <p:spPr bwMode="auto">
              <a:xfrm>
                <a:off x="3424" y="2585"/>
                <a:ext cx="100" cy="30"/>
              </a:xfrm>
              <a:prstGeom prst="ellipse">
                <a:avLst/>
              </a:prstGeom>
              <a:solidFill>
                <a:srgbClr val="7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Freeform 16">
                <a:extLst>
                  <a:ext uri="{FF2B5EF4-FFF2-40B4-BE49-F238E27FC236}">
                    <a16:creationId xmlns:a16="http://schemas.microsoft.com/office/drawing/2014/main" id="{BAF0110C-B45A-49E8-8ED4-868256A3A567}"/>
                  </a:ext>
                </a:extLst>
              </p:cNvPr>
              <p:cNvSpPr>
                <a:spLocks/>
              </p:cNvSpPr>
              <p:nvPr/>
            </p:nvSpPr>
            <p:spPr bwMode="auto">
              <a:xfrm>
                <a:off x="3424" y="2585"/>
                <a:ext cx="100" cy="24"/>
              </a:xfrm>
              <a:custGeom>
                <a:avLst/>
                <a:gdLst>
                  <a:gd name="T0" fmla="*/ 60 w 67"/>
                  <a:gd name="T1" fmla="*/ 16 h 16"/>
                  <a:gd name="T2" fmla="*/ 67 w 67"/>
                  <a:gd name="T3" fmla="*/ 10 h 16"/>
                  <a:gd name="T4" fmla="*/ 33 w 67"/>
                  <a:gd name="T5" fmla="*/ 0 h 16"/>
                  <a:gd name="T6" fmla="*/ 0 w 67"/>
                  <a:gd name="T7" fmla="*/ 10 h 16"/>
                  <a:gd name="T8" fmla="*/ 7 w 67"/>
                  <a:gd name="T9" fmla="*/ 16 h 16"/>
                  <a:gd name="T10" fmla="*/ 34 w 67"/>
                  <a:gd name="T11" fmla="*/ 12 h 16"/>
                  <a:gd name="T12" fmla="*/ 60 w 67"/>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67" h="16">
                    <a:moveTo>
                      <a:pt x="60" y="16"/>
                    </a:moveTo>
                    <a:cubicBezTo>
                      <a:pt x="64" y="14"/>
                      <a:pt x="67" y="12"/>
                      <a:pt x="67" y="10"/>
                    </a:cubicBezTo>
                    <a:cubicBezTo>
                      <a:pt x="67" y="4"/>
                      <a:pt x="52" y="0"/>
                      <a:pt x="33" y="0"/>
                    </a:cubicBezTo>
                    <a:cubicBezTo>
                      <a:pt x="15" y="0"/>
                      <a:pt x="0" y="4"/>
                      <a:pt x="0" y="10"/>
                    </a:cubicBezTo>
                    <a:cubicBezTo>
                      <a:pt x="0" y="12"/>
                      <a:pt x="3" y="14"/>
                      <a:pt x="7" y="16"/>
                    </a:cubicBezTo>
                    <a:cubicBezTo>
                      <a:pt x="13" y="14"/>
                      <a:pt x="23" y="12"/>
                      <a:pt x="34" y="12"/>
                    </a:cubicBezTo>
                    <a:cubicBezTo>
                      <a:pt x="44" y="12"/>
                      <a:pt x="54" y="14"/>
                      <a:pt x="60" y="16"/>
                    </a:cubicBezTo>
                    <a:close/>
                  </a:path>
                </a:pathLst>
              </a:cu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9" name="TextBox 258">
              <a:extLst>
                <a:ext uri="{FF2B5EF4-FFF2-40B4-BE49-F238E27FC236}">
                  <a16:creationId xmlns:a16="http://schemas.microsoft.com/office/drawing/2014/main" id="{610C35F7-6E8A-4FE8-BACC-8132F67E6B09}"/>
                </a:ext>
              </a:extLst>
            </p:cNvPr>
            <p:cNvSpPr txBox="1"/>
            <p:nvPr/>
          </p:nvSpPr>
          <p:spPr>
            <a:xfrm>
              <a:off x="3240588" y="4123118"/>
              <a:ext cx="922047" cy="24994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Data Factory</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260" name="Straight Arrow Connector 259">
              <a:extLst>
                <a:ext uri="{FF2B5EF4-FFF2-40B4-BE49-F238E27FC236}">
                  <a16:creationId xmlns:a16="http://schemas.microsoft.com/office/drawing/2014/main" id="{EC277C84-2D39-4791-9C59-026601E8BEB7}"/>
                </a:ext>
              </a:extLst>
            </p:cNvPr>
            <p:cNvCxnSpPr>
              <a:cxnSpLocks/>
            </p:cNvCxnSpPr>
            <p:nvPr/>
          </p:nvCxnSpPr>
          <p:spPr>
            <a:xfrm>
              <a:off x="3701611" y="4381216"/>
              <a:ext cx="0" cy="26602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Connector: Elbow 15">
            <a:extLst>
              <a:ext uri="{FF2B5EF4-FFF2-40B4-BE49-F238E27FC236}">
                <a16:creationId xmlns:a16="http://schemas.microsoft.com/office/drawing/2014/main" id="{2889C6B1-852C-4935-9176-39BDB56C4A27}"/>
              </a:ext>
            </a:extLst>
          </p:cNvPr>
          <p:cNvCxnSpPr>
            <a:cxnSpLocks/>
          </p:cNvCxnSpPr>
          <p:nvPr/>
        </p:nvCxnSpPr>
        <p:spPr>
          <a:xfrm rot="10800000" flipV="1">
            <a:off x="4066358" y="2537154"/>
            <a:ext cx="2022540" cy="1216469"/>
          </a:xfrm>
          <a:prstGeom prst="bentConnector3">
            <a:avLst>
              <a:gd name="adj1" fmla="val 50000"/>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34BEFC8-EB8E-4DD9-8BA3-F6887F727615}"/>
              </a:ext>
            </a:extLst>
          </p:cNvPr>
          <p:cNvCxnSpPr/>
          <p:nvPr/>
        </p:nvCxnSpPr>
        <p:spPr>
          <a:xfrm rot="5400000" flipH="1" flipV="1">
            <a:off x="4880919" y="4926548"/>
            <a:ext cx="6299" cy="512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5A8FF1E-E8B2-40A4-9164-5D3A0C2C19DA}"/>
              </a:ext>
            </a:extLst>
          </p:cNvPr>
          <p:cNvCxnSpPr/>
          <p:nvPr/>
        </p:nvCxnSpPr>
        <p:spPr>
          <a:xfrm rot="10800000" flipV="1">
            <a:off x="6843253" y="3533947"/>
            <a:ext cx="3033" cy="75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A08D8D4-7180-4C09-95CE-B61AD105B547}"/>
              </a:ext>
            </a:extLst>
          </p:cNvPr>
          <p:cNvCxnSpPr>
            <a:cxnSpLocks/>
            <a:stCxn id="89" idx="2"/>
            <a:endCxn id="242" idx="1"/>
          </p:cNvCxnSpPr>
          <p:nvPr/>
        </p:nvCxnSpPr>
        <p:spPr>
          <a:xfrm rot="5400000">
            <a:off x="4453058" y="3957018"/>
            <a:ext cx="3006391" cy="1188084"/>
          </a:xfrm>
          <a:prstGeom prst="bentConnector4">
            <a:avLst>
              <a:gd name="adj1" fmla="val 41038"/>
              <a:gd name="adj2" fmla="val 122965"/>
            </a:avLst>
          </a:prstGeom>
          <a:ln>
            <a:solidFill>
              <a:schemeClr val="bg1">
                <a:lumMod val="95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FCC8801-5BEF-4FE8-94EA-42B0AEA937DB}"/>
              </a:ext>
            </a:extLst>
          </p:cNvPr>
          <p:cNvCxnSpPr>
            <a:cxnSpLocks/>
          </p:cNvCxnSpPr>
          <p:nvPr/>
        </p:nvCxnSpPr>
        <p:spPr>
          <a:xfrm>
            <a:off x="10212684" y="2572292"/>
            <a:ext cx="810397" cy="0"/>
          </a:xfrm>
          <a:prstGeom prst="straightConnector1">
            <a:avLst/>
          </a:prstGeom>
          <a:ln w="12700" cmpd="sng">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F897B0B-8031-4B88-A5B3-B751E9DEC735}"/>
              </a:ext>
            </a:extLst>
          </p:cNvPr>
          <p:cNvCxnSpPr>
            <a:cxnSpLocks/>
          </p:cNvCxnSpPr>
          <p:nvPr/>
        </p:nvCxnSpPr>
        <p:spPr>
          <a:xfrm>
            <a:off x="6970901" y="2568824"/>
            <a:ext cx="2214313" cy="3468"/>
          </a:xfrm>
          <a:prstGeom prst="straightConnector1">
            <a:avLst/>
          </a:prstGeom>
          <a:ln w="12700" cmpd="sng">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702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500"/>
                                  </p:stCondLst>
                                  <p:childTnLst>
                                    <p:set>
                                      <p:cBhvr>
                                        <p:cTn id="12" dur="1" fill="hold">
                                          <p:stCondLst>
                                            <p:cond delay="0"/>
                                          </p:stCondLst>
                                        </p:cTn>
                                        <p:tgtEl>
                                          <p:spTgt spid="69"/>
                                        </p:tgtEl>
                                        <p:attrNameLst>
                                          <p:attrName>style.visibility</p:attrName>
                                        </p:attrNameLst>
                                      </p:cBhvr>
                                      <p:to>
                                        <p:strVal val="visible"/>
                                      </p:to>
                                    </p:set>
                                    <p:anim calcmode="lin" valueType="num">
                                      <p:cBhvr>
                                        <p:cTn id="13" dur="1000" fill="hold"/>
                                        <p:tgtEl>
                                          <p:spTgt spid="69"/>
                                        </p:tgtEl>
                                        <p:attrNameLst>
                                          <p:attrName>ppt_w</p:attrName>
                                        </p:attrNameLst>
                                      </p:cBhvr>
                                      <p:tavLst>
                                        <p:tav tm="0">
                                          <p:val>
                                            <p:fltVal val="0"/>
                                          </p:val>
                                        </p:tav>
                                        <p:tav tm="100000">
                                          <p:val>
                                            <p:strVal val="#ppt_w"/>
                                          </p:val>
                                        </p:tav>
                                      </p:tavLst>
                                    </p:anim>
                                    <p:anim calcmode="lin" valueType="num">
                                      <p:cBhvr>
                                        <p:cTn id="14" dur="1000" fill="hold"/>
                                        <p:tgtEl>
                                          <p:spTgt spid="69"/>
                                        </p:tgtEl>
                                        <p:attrNameLst>
                                          <p:attrName>ppt_h</p:attrName>
                                        </p:attrNameLst>
                                      </p:cBhvr>
                                      <p:tavLst>
                                        <p:tav tm="0">
                                          <p:val>
                                            <p:fltVal val="0"/>
                                          </p:val>
                                        </p:tav>
                                        <p:tav tm="100000">
                                          <p:val>
                                            <p:strVal val="#ppt_h"/>
                                          </p:val>
                                        </p:tav>
                                      </p:tavLst>
                                    </p:anim>
                                    <p:animEffect transition="in" filter="fade">
                                      <p:cBhvr>
                                        <p:cTn id="15" dur="10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F7B0E5D-1BBB-4B20-9BB0-F64381D9FAA0}"/>
              </a:ext>
            </a:extLst>
          </p:cNvPr>
          <p:cNvSpPr txBox="1">
            <a:spLocks/>
          </p:cNvSpPr>
          <p:nvPr/>
        </p:nvSpPr>
        <p:spPr>
          <a:xfrm>
            <a:off x="-10109" y="335396"/>
            <a:ext cx="12192000" cy="492443"/>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lang="en-US" sz="2800" dirty="0">
                <a:solidFill>
                  <a:prstClr val="white"/>
                </a:solidFill>
                <a:latin typeface="Segoe UI Semibold"/>
              </a:rPr>
              <a:t>Architecture Decision</a:t>
            </a:r>
            <a:endParaRPr kumimoji="0" lang="en-US" sz="2800" b="0" i="0" u="none" strike="noStrike" kern="1200" cap="none" spc="0" normalizeH="0" baseline="0" noProof="0" dirty="0">
              <a:ln w="3175">
                <a:noFill/>
              </a:ln>
              <a:solidFill>
                <a:prstClr val="white"/>
              </a:solidFill>
              <a:effectLst/>
              <a:uLnTx/>
              <a:uFillTx/>
              <a:latin typeface="Segoe UI Semibold"/>
              <a:ea typeface="+mn-ea"/>
              <a:cs typeface="Segoe UI" pitchFamily="34" charset="0"/>
            </a:endParaRPr>
          </a:p>
        </p:txBody>
      </p:sp>
      <p:sp>
        <p:nvSpPr>
          <p:cNvPr id="39" name="Text Placeholder 3">
            <a:extLst>
              <a:ext uri="{FF2B5EF4-FFF2-40B4-BE49-F238E27FC236}">
                <a16:creationId xmlns:a16="http://schemas.microsoft.com/office/drawing/2014/main" id="{18A42567-8818-4683-901D-AB060661A5E8}"/>
              </a:ext>
            </a:extLst>
          </p:cNvPr>
          <p:cNvSpPr txBox="1">
            <a:spLocks/>
          </p:cNvSpPr>
          <p:nvPr/>
        </p:nvSpPr>
        <p:spPr>
          <a:xfrm>
            <a:off x="385023" y="1445220"/>
            <a:ext cx="11369441" cy="4722894"/>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2">
              <a:defRPr/>
            </a:pPr>
            <a:endParaRPr kumimoji="0" lang="en-US" sz="4400" b="0" i="0" u="none" strike="noStrike" kern="1200" cap="none" spc="0" normalizeH="0" baseline="0" noProof="0" dirty="0">
              <a:ln>
                <a:noFill/>
              </a:ln>
              <a:solidFill>
                <a:schemeClr val="bg1"/>
              </a:solidFill>
              <a:effectLst/>
              <a:uLnTx/>
              <a:uFillTx/>
              <a:latin typeface="Segoe UI Semibold"/>
              <a:ea typeface="+mn-ea"/>
              <a:cs typeface="+mn-cs"/>
            </a:endParaRPr>
          </a:p>
        </p:txBody>
      </p:sp>
      <p:sp>
        <p:nvSpPr>
          <p:cNvPr id="2" name="Text Placeholder 3">
            <a:extLst>
              <a:ext uri="{FF2B5EF4-FFF2-40B4-BE49-F238E27FC236}">
                <a16:creationId xmlns:a16="http://schemas.microsoft.com/office/drawing/2014/main" id="{6D4FCC9E-9C1C-46D0-8118-B86BDDEA2B7C}"/>
              </a:ext>
            </a:extLst>
          </p:cNvPr>
          <p:cNvSpPr txBox="1">
            <a:spLocks/>
          </p:cNvSpPr>
          <p:nvPr/>
        </p:nvSpPr>
        <p:spPr>
          <a:xfrm>
            <a:off x="385024" y="1206069"/>
            <a:ext cx="11421953" cy="4722894"/>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defTabSz="914367" rtl="0" eaLnBrk="1" fontAlgn="auto" latinLnBrk="0" hangingPunct="1">
              <a:lnSpc>
                <a:spcPct val="90000"/>
              </a:lnSpc>
              <a:spcBef>
                <a:spcPts val="0"/>
              </a:spcBef>
              <a:spcAft>
                <a:spcPts val="0"/>
              </a:spcAft>
              <a:buClrTx/>
              <a:buSzPct val="90000"/>
              <a:tabLst/>
              <a:defRPr/>
            </a:pPr>
            <a:r>
              <a:rPr lang="en-US" sz="2400" b="1" i="0" dirty="0">
                <a:solidFill>
                  <a:schemeClr val="bg1"/>
                </a:solidFill>
                <a:effectLst/>
                <a:latin typeface="-apple-system"/>
              </a:rPr>
              <a:t>Azure Data Factory</a:t>
            </a:r>
            <a:r>
              <a:rPr lang="en-US" sz="2000" b="0" i="0" dirty="0">
                <a:solidFill>
                  <a:schemeClr val="bg1"/>
                </a:solidFill>
                <a:effectLst/>
                <a:latin typeface="-apple-system"/>
              </a:rPr>
              <a:t>: Load data to Azure Storage </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dirty="0">
                <a:solidFill>
                  <a:schemeClr val="bg1"/>
                </a:solidFill>
                <a:latin typeface="-apple-system"/>
              </a:rPr>
              <a:t>F</a:t>
            </a:r>
            <a:r>
              <a:rPr lang="en-US" sz="2000" b="0" i="0" dirty="0">
                <a:solidFill>
                  <a:schemeClr val="bg1"/>
                </a:solidFill>
                <a:effectLst/>
                <a:latin typeface="-apple-system"/>
              </a:rPr>
              <a:t>ully managed, serverless data integration service. </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b="0" i="0" dirty="0">
                <a:solidFill>
                  <a:schemeClr val="bg1"/>
                </a:solidFill>
                <a:effectLst/>
                <a:latin typeface="-apple-system"/>
              </a:rPr>
              <a:t>Visually integrate data sources with more than 90+ built-in, maintenance-free connectors at no added cost.</a:t>
            </a:r>
          </a:p>
          <a:p>
            <a:pPr marR="0" lvl="0" defTabSz="914367" rtl="0" eaLnBrk="1" fontAlgn="auto" latinLnBrk="0" hangingPunct="1">
              <a:lnSpc>
                <a:spcPct val="90000"/>
              </a:lnSpc>
              <a:spcBef>
                <a:spcPts val="0"/>
              </a:spcBef>
              <a:spcAft>
                <a:spcPts val="0"/>
              </a:spcAft>
              <a:buClrTx/>
              <a:buSzPct val="90000"/>
              <a:tabLst/>
              <a:defRPr/>
            </a:pPr>
            <a:endParaRPr lang="en-US" sz="2000" b="0" i="0" dirty="0">
              <a:solidFill>
                <a:schemeClr val="bg1"/>
              </a:solidFill>
              <a:effectLst/>
              <a:latin typeface="-apple-system"/>
            </a:endParaRPr>
          </a:p>
          <a:p>
            <a:pPr marR="0" lvl="0" defTabSz="914367" rtl="0" eaLnBrk="1" fontAlgn="auto" latinLnBrk="0" hangingPunct="1">
              <a:lnSpc>
                <a:spcPct val="90000"/>
              </a:lnSpc>
              <a:spcBef>
                <a:spcPts val="0"/>
              </a:spcBef>
              <a:spcAft>
                <a:spcPts val="0"/>
              </a:spcAft>
              <a:buClrTx/>
              <a:buSzPct val="90000"/>
              <a:tabLst/>
              <a:defRPr/>
            </a:pPr>
            <a:r>
              <a:rPr lang="en-US" sz="2400" b="1" dirty="0">
                <a:solidFill>
                  <a:schemeClr val="bg1"/>
                </a:solidFill>
                <a:latin typeface="-apple-system"/>
              </a:rPr>
              <a:t>Azure Storage: </a:t>
            </a:r>
            <a:r>
              <a:rPr lang="en-US" sz="2000" dirty="0">
                <a:solidFill>
                  <a:schemeClr val="bg1"/>
                </a:solidFill>
                <a:latin typeface="-apple-system"/>
              </a:rPr>
              <a:t>Scalable, secure data lake for high-performance analytics</a:t>
            </a:r>
          </a:p>
          <a:p>
            <a:pPr marR="0" lvl="0" defTabSz="914367" rtl="0" eaLnBrk="1" fontAlgn="auto" latinLnBrk="0" hangingPunct="1">
              <a:lnSpc>
                <a:spcPct val="90000"/>
              </a:lnSpc>
              <a:spcBef>
                <a:spcPts val="0"/>
              </a:spcBef>
              <a:spcAft>
                <a:spcPts val="0"/>
              </a:spcAft>
              <a:buClrTx/>
              <a:buSzPct val="90000"/>
              <a:tabLst/>
              <a:defRPr/>
            </a:pPr>
            <a:endParaRPr lang="en-US" sz="2000" b="0" i="0" dirty="0">
              <a:solidFill>
                <a:schemeClr val="bg1"/>
              </a:solidFill>
              <a:effectLst/>
              <a:latin typeface="-apple-system"/>
            </a:endParaRPr>
          </a:p>
          <a:p>
            <a:pPr marR="0" lvl="0" defTabSz="914367" rtl="0" eaLnBrk="1" fontAlgn="auto" latinLnBrk="0" hangingPunct="1">
              <a:lnSpc>
                <a:spcPct val="90000"/>
              </a:lnSpc>
              <a:spcBef>
                <a:spcPts val="0"/>
              </a:spcBef>
              <a:spcAft>
                <a:spcPts val="0"/>
              </a:spcAft>
              <a:buClrTx/>
              <a:buSzPct val="90000"/>
              <a:tabLst/>
              <a:defRPr/>
            </a:pPr>
            <a:r>
              <a:rPr lang="en-US" sz="2400" b="1" dirty="0">
                <a:solidFill>
                  <a:schemeClr val="bg1"/>
                </a:solidFill>
                <a:latin typeface="-apple-system"/>
              </a:rPr>
              <a:t>Azure Machine Learning Services</a:t>
            </a:r>
            <a:r>
              <a:rPr lang="en-US" sz="2000" dirty="0">
                <a:solidFill>
                  <a:schemeClr val="bg1"/>
                </a:solidFill>
                <a:latin typeface="-apple-system"/>
              </a:rPr>
              <a:t>: accelerate end-to-end CNN lifecycle</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dirty="0">
                <a:solidFill>
                  <a:schemeClr val="bg1"/>
                </a:solidFill>
                <a:latin typeface="-apple-system"/>
              </a:rPr>
              <a:t>Empower data scientists and developers with a wide range of productive experiences to build, train, and deploy machine learning models and foster team collaboration. </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dirty="0">
                <a:solidFill>
                  <a:schemeClr val="bg1"/>
                </a:solidFill>
                <a:latin typeface="-apple-system"/>
              </a:rPr>
              <a:t>Accelerate time to market with industry-leading MLOps—machine learning operations, or DevOps for machine learning. </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dirty="0">
                <a:solidFill>
                  <a:schemeClr val="bg1"/>
                </a:solidFill>
                <a:latin typeface="-apple-system"/>
              </a:rPr>
              <a:t>Innovate on a secure, trusted platform, designed for responsible machine learning.</a:t>
            </a:r>
            <a:endParaRPr lang="en-US" sz="2000" b="0" i="0" dirty="0">
              <a:solidFill>
                <a:schemeClr val="bg1"/>
              </a:solidFill>
              <a:effectLst/>
              <a:latin typeface="-apple-system"/>
            </a:endParaRP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kumimoji="0" lang="en-US" sz="2000" u="none" strike="noStrike" kern="1200" cap="none" spc="0" normalizeH="0" baseline="0" noProof="0" dirty="0">
              <a:ln>
                <a:noFill/>
              </a:ln>
              <a:solidFill>
                <a:schemeClr val="bg1"/>
              </a:solidFill>
              <a:uLnTx/>
              <a:uFillTx/>
              <a:latin typeface="-apple-system"/>
              <a:ea typeface="+mn-ea"/>
              <a:cs typeface="+mn-cs"/>
            </a:endParaRPr>
          </a:p>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2400" b="1" dirty="0">
                <a:solidFill>
                  <a:schemeClr val="bg1"/>
                </a:solidFill>
                <a:latin typeface="-apple-system"/>
              </a:rPr>
              <a:t>Power BI</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dirty="0">
                <a:solidFill>
                  <a:schemeClr val="bg1"/>
                </a:solidFill>
                <a:latin typeface="-apple-system"/>
              </a:rPr>
              <a:t>Self service analytics at enterprise scale</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dirty="0">
                <a:solidFill>
                  <a:schemeClr val="bg1"/>
                </a:solidFill>
                <a:latin typeface="-apple-system"/>
              </a:rPr>
              <a:t>Create a data-driven culture with business intelligence for all</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dirty="0">
                <a:solidFill>
                  <a:schemeClr val="bg1"/>
                </a:solidFill>
                <a:latin typeface="-apple-system"/>
              </a:rPr>
              <a:t>Keep your data secure with industry-leading data security capabilities including sensitivity labeling, end-to-end encryption, and real-time access monitoring.</a:t>
            </a:r>
          </a:p>
        </p:txBody>
      </p:sp>
    </p:spTree>
    <p:extLst>
      <p:ext uri="{BB962C8B-B14F-4D97-AF65-F5344CB8AC3E}">
        <p14:creationId xmlns:p14="http://schemas.microsoft.com/office/powerpoint/2010/main" val="3661890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7" name="Picture 156">
            <a:extLst>
              <a:ext uri="{FF2B5EF4-FFF2-40B4-BE49-F238E27FC236}">
                <a16:creationId xmlns:a16="http://schemas.microsoft.com/office/drawing/2014/main" id="{21358B20-C061-44A5-BC39-F81D33FC80B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0789" t="1" r="4217" b="484"/>
          <a:stretch/>
        </p:blipFill>
        <p:spPr>
          <a:xfrm>
            <a:off x="8050954" y="3016146"/>
            <a:ext cx="3079169" cy="3387404"/>
          </a:xfrm>
          <a:custGeom>
            <a:avLst/>
            <a:gdLst>
              <a:gd name="connsiteX0" fmla="*/ 0 w 2161106"/>
              <a:gd name="connsiteY0" fmla="*/ 0 h 2377440"/>
              <a:gd name="connsiteX1" fmla="*/ 2161106 w 2161106"/>
              <a:gd name="connsiteY1" fmla="*/ 0 h 2377440"/>
              <a:gd name="connsiteX2" fmla="*/ 2161106 w 2161106"/>
              <a:gd name="connsiteY2" fmla="*/ 2377440 h 2377440"/>
              <a:gd name="connsiteX3" fmla="*/ 0 w 2161106"/>
              <a:gd name="connsiteY3" fmla="*/ 2377440 h 2377440"/>
            </a:gdLst>
            <a:ahLst/>
            <a:cxnLst>
              <a:cxn ang="0">
                <a:pos x="connsiteX0" y="connsiteY0"/>
              </a:cxn>
              <a:cxn ang="0">
                <a:pos x="connsiteX1" y="connsiteY1"/>
              </a:cxn>
              <a:cxn ang="0">
                <a:pos x="connsiteX2" y="connsiteY2"/>
              </a:cxn>
              <a:cxn ang="0">
                <a:pos x="connsiteX3" y="connsiteY3"/>
              </a:cxn>
            </a:cxnLst>
            <a:rect l="l" t="t" r="r" b="b"/>
            <a:pathLst>
              <a:path w="2161106" h="2377440">
                <a:moveTo>
                  <a:pt x="0" y="0"/>
                </a:moveTo>
                <a:lnTo>
                  <a:pt x="2161106" y="0"/>
                </a:lnTo>
                <a:lnTo>
                  <a:pt x="2161106" y="2377440"/>
                </a:lnTo>
                <a:lnTo>
                  <a:pt x="0" y="2377440"/>
                </a:lnTo>
                <a:close/>
              </a:path>
            </a:pathLst>
          </a:custGeom>
        </p:spPr>
      </p:pic>
      <p:sp>
        <p:nvSpPr>
          <p:cNvPr id="30" name="TextBox 29" hidden="1">
            <a:extLst>
              <a:ext uri="{FF2B5EF4-FFF2-40B4-BE49-F238E27FC236}">
                <a16:creationId xmlns:a16="http://schemas.microsoft.com/office/drawing/2014/main" id="{5448185F-7F91-414B-AC49-E45AD62B1215}"/>
              </a:ext>
            </a:extLst>
          </p:cNvPr>
          <p:cNvSpPr txBox="1"/>
          <p:nvPr/>
        </p:nvSpPr>
        <p:spPr>
          <a:xfrm>
            <a:off x="2562727" y="1122652"/>
            <a:ext cx="10792326" cy="461665"/>
          </a:xfrm>
          <a:prstGeom prst="rect">
            <a:avLst/>
          </a:prstGeom>
        </p:spPr>
        <p:txBody>
          <a:bodyPr vert="horz" wrap="square" lIns="146304" tIns="91440" rIns="146304" bIns="91440" numCol="2" rtlCol="0" anchor="t">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a:ln>
                <a:noFill/>
              </a:ln>
              <a:solidFill>
                <a:srgbClr val="3892D9"/>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CEB9F680-D3CB-4652-8FF6-808B1FD97AAF}"/>
              </a:ext>
            </a:extLst>
          </p:cNvPr>
          <p:cNvSpPr>
            <a:spLocks noGrp="1"/>
          </p:cNvSpPr>
          <p:nvPr>
            <p:ph type="title"/>
          </p:nvPr>
        </p:nvSpPr>
        <p:spPr>
          <a:xfrm>
            <a:off x="588071" y="306036"/>
            <a:ext cx="10511205" cy="492443"/>
          </a:xfrm>
        </p:spPr>
        <p:txBody>
          <a:bodyPr/>
          <a:lstStyle/>
          <a:p>
            <a:pPr algn="ctr"/>
            <a:r>
              <a:rPr lang="en-US" dirty="0">
                <a:solidFill>
                  <a:schemeClr val="bg1"/>
                </a:solidFill>
              </a:rPr>
              <a:t>Healthcare Personas</a:t>
            </a:r>
          </a:p>
        </p:txBody>
      </p:sp>
      <p:sp>
        <p:nvSpPr>
          <p:cNvPr id="13" name="Rectangle 12">
            <a:extLst>
              <a:ext uri="{FF2B5EF4-FFF2-40B4-BE49-F238E27FC236}">
                <a16:creationId xmlns:a16="http://schemas.microsoft.com/office/drawing/2014/main" id="{04086080-C4DA-4CFC-A41C-55D4CB299460}"/>
              </a:ext>
            </a:extLst>
          </p:cNvPr>
          <p:cNvSpPr/>
          <p:nvPr/>
        </p:nvSpPr>
        <p:spPr bwMode="auto">
          <a:xfrm>
            <a:off x="588263" y="1008984"/>
            <a:ext cx="10528613" cy="880833"/>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1"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Covid-19 detection from X-ray Image with Azure ML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Faster Triage, Better insights. Better care.</a:t>
            </a:r>
          </a:p>
        </p:txBody>
      </p:sp>
      <p:sp>
        <p:nvSpPr>
          <p:cNvPr id="18" name="Rectangle 17">
            <a:extLst>
              <a:ext uri="{FF2B5EF4-FFF2-40B4-BE49-F238E27FC236}">
                <a16:creationId xmlns:a16="http://schemas.microsoft.com/office/drawing/2014/main" id="{FEC23523-9C47-4649-81CC-4AB9F2ED1B10}"/>
              </a:ext>
            </a:extLst>
          </p:cNvPr>
          <p:cNvSpPr/>
          <p:nvPr/>
        </p:nvSpPr>
        <p:spPr bwMode="auto">
          <a:xfrm>
            <a:off x="8050954" y="5346233"/>
            <a:ext cx="3079169" cy="1054567"/>
          </a:xfrm>
          <a:prstGeom prst="rect">
            <a:avLst/>
          </a:prstGeom>
          <a:solidFill>
            <a:schemeClr val="accent1">
              <a:lumMod val="50000"/>
              <a:alpha val="7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Semibold" panose="020B0702040204020203" pitchFamily="34" charset="0"/>
              </a:rPr>
              <a:t>Share Medical Image Processing pipeline template to accelerate ML adoption. </a:t>
            </a:r>
          </a:p>
        </p:txBody>
      </p:sp>
      <p:grpSp>
        <p:nvGrpSpPr>
          <p:cNvPr id="4" name="Group 3">
            <a:extLst>
              <a:ext uri="{FF2B5EF4-FFF2-40B4-BE49-F238E27FC236}">
                <a16:creationId xmlns:a16="http://schemas.microsoft.com/office/drawing/2014/main" id="{EC924ECD-7503-4712-B2CE-1D4EB4C3F93E}"/>
              </a:ext>
            </a:extLst>
          </p:cNvPr>
          <p:cNvGrpSpPr/>
          <p:nvPr/>
        </p:nvGrpSpPr>
        <p:grpSpPr>
          <a:xfrm>
            <a:off x="4413251" y="2432380"/>
            <a:ext cx="3079360" cy="4022022"/>
            <a:chOff x="413900" y="2138848"/>
            <a:chExt cx="3079360" cy="4022022"/>
          </a:xfrm>
        </p:grpSpPr>
        <p:pic>
          <p:nvPicPr>
            <p:cNvPr id="154" name="Picture 153">
              <a:extLst>
                <a:ext uri="{FF2B5EF4-FFF2-40B4-BE49-F238E27FC236}">
                  <a16:creationId xmlns:a16="http://schemas.microsoft.com/office/drawing/2014/main" id="{F5220123-FDA1-4D9A-9A3C-313BD3F5295E}"/>
                </a:ext>
              </a:extLst>
            </p:cNvPr>
            <p:cNvPicPr>
              <a:picLocks noChangeAspect="1"/>
            </p:cNvPicPr>
            <p:nvPr/>
          </p:nvPicPr>
          <p:blipFill rotWithShape="1">
            <a:blip r:embed="rId4">
              <a:extLst>
                <a:ext uri="{28A0092B-C50C-407E-A947-70E740481C1C}">
                  <a14:useLocalDpi xmlns:a14="http://schemas.microsoft.com/office/drawing/2010/main" val="0"/>
                </a:ext>
              </a:extLst>
            </a:blip>
            <a:srcRect l="17942" t="-1" r="16491" b="2495"/>
            <a:stretch/>
          </p:blipFill>
          <p:spPr>
            <a:xfrm>
              <a:off x="414091" y="2773466"/>
              <a:ext cx="3079169" cy="3387404"/>
            </a:xfrm>
            <a:custGeom>
              <a:avLst/>
              <a:gdLst>
                <a:gd name="connsiteX0" fmla="*/ 0 w 2161106"/>
                <a:gd name="connsiteY0" fmla="*/ 0 h 2377440"/>
                <a:gd name="connsiteX1" fmla="*/ 2161106 w 2161106"/>
                <a:gd name="connsiteY1" fmla="*/ 0 h 2377440"/>
                <a:gd name="connsiteX2" fmla="*/ 2161106 w 2161106"/>
                <a:gd name="connsiteY2" fmla="*/ 2377440 h 2377440"/>
                <a:gd name="connsiteX3" fmla="*/ 0 w 2161106"/>
                <a:gd name="connsiteY3" fmla="*/ 2377440 h 2377440"/>
              </a:gdLst>
              <a:ahLst/>
              <a:cxnLst>
                <a:cxn ang="0">
                  <a:pos x="connsiteX0" y="connsiteY0"/>
                </a:cxn>
                <a:cxn ang="0">
                  <a:pos x="connsiteX1" y="connsiteY1"/>
                </a:cxn>
                <a:cxn ang="0">
                  <a:pos x="connsiteX2" y="connsiteY2"/>
                </a:cxn>
                <a:cxn ang="0">
                  <a:pos x="connsiteX3" y="connsiteY3"/>
                </a:cxn>
              </a:cxnLst>
              <a:rect l="l" t="t" r="r" b="b"/>
              <a:pathLst>
                <a:path w="2161106" h="2377440">
                  <a:moveTo>
                    <a:pt x="0" y="0"/>
                  </a:moveTo>
                  <a:lnTo>
                    <a:pt x="2161106" y="0"/>
                  </a:lnTo>
                  <a:lnTo>
                    <a:pt x="2161106" y="2377440"/>
                  </a:lnTo>
                  <a:lnTo>
                    <a:pt x="0" y="2377440"/>
                  </a:lnTo>
                  <a:close/>
                </a:path>
              </a:pathLst>
            </a:custGeom>
          </p:spPr>
        </p:pic>
        <p:sp>
          <p:nvSpPr>
            <p:cNvPr id="16" name="Rectangle 15">
              <a:extLst>
                <a:ext uri="{FF2B5EF4-FFF2-40B4-BE49-F238E27FC236}">
                  <a16:creationId xmlns:a16="http://schemas.microsoft.com/office/drawing/2014/main" id="{2746C2C2-AE4E-4D2F-8764-6ADA1C8A5E17}"/>
                </a:ext>
              </a:extLst>
            </p:cNvPr>
            <p:cNvSpPr/>
            <p:nvPr/>
          </p:nvSpPr>
          <p:spPr bwMode="auto">
            <a:xfrm>
              <a:off x="413900" y="5103553"/>
              <a:ext cx="3079168" cy="1054567"/>
            </a:xfrm>
            <a:prstGeom prst="rect">
              <a:avLst/>
            </a:prstGeom>
            <a:solidFill>
              <a:schemeClr val="accent1">
                <a:lumMod val="50000"/>
                <a:alpha val="7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Semibold" panose="020B0702040204020203" pitchFamily="34" charset="0"/>
                </a:rPr>
                <a:t>Provide faster ML assisted Covid-19 detection that will help nurse triage patients based on hospital bed and ventilator availability </a:t>
              </a:r>
            </a:p>
          </p:txBody>
        </p:sp>
        <p:sp>
          <p:nvSpPr>
            <p:cNvPr id="19" name="Rectangle 18">
              <a:extLst>
                <a:ext uri="{FF2B5EF4-FFF2-40B4-BE49-F238E27FC236}">
                  <a16:creationId xmlns:a16="http://schemas.microsoft.com/office/drawing/2014/main" id="{C4825691-17F0-4EEA-9DAB-199982B4C65D}"/>
                </a:ext>
              </a:extLst>
            </p:cNvPr>
            <p:cNvSpPr/>
            <p:nvPr/>
          </p:nvSpPr>
          <p:spPr bwMode="auto">
            <a:xfrm>
              <a:off x="414091" y="2138848"/>
              <a:ext cx="3079169" cy="818603"/>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Semibold" panose="020B0702040204020203" pitchFamily="34" charset="0"/>
                </a:rPr>
                <a:t>Enable nurse for faster triage </a:t>
              </a:r>
            </a:p>
          </p:txBody>
        </p:sp>
      </p:grpSp>
      <p:sp>
        <p:nvSpPr>
          <p:cNvPr id="21" name="Rectangle 20">
            <a:extLst>
              <a:ext uri="{FF2B5EF4-FFF2-40B4-BE49-F238E27FC236}">
                <a16:creationId xmlns:a16="http://schemas.microsoft.com/office/drawing/2014/main" id="{B5D1DC0E-50CE-40A3-9333-8BDB33D5C40D}"/>
              </a:ext>
            </a:extLst>
          </p:cNvPr>
          <p:cNvSpPr/>
          <p:nvPr/>
        </p:nvSpPr>
        <p:spPr bwMode="auto">
          <a:xfrm>
            <a:off x="8050954" y="2381528"/>
            <a:ext cx="3079169" cy="818603"/>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Semibold" panose="020B0702040204020203" pitchFamily="34" charset="0"/>
              </a:rPr>
              <a:t>Empower data science team</a:t>
            </a:r>
          </a:p>
        </p:txBody>
      </p:sp>
      <p:grpSp>
        <p:nvGrpSpPr>
          <p:cNvPr id="5" name="Group 4">
            <a:extLst>
              <a:ext uri="{FF2B5EF4-FFF2-40B4-BE49-F238E27FC236}">
                <a16:creationId xmlns:a16="http://schemas.microsoft.com/office/drawing/2014/main" id="{1A0D8526-3651-47DB-AFA4-4B823951E568}"/>
              </a:ext>
            </a:extLst>
          </p:cNvPr>
          <p:cNvGrpSpPr/>
          <p:nvPr/>
        </p:nvGrpSpPr>
        <p:grpSpPr>
          <a:xfrm>
            <a:off x="588071" y="2432380"/>
            <a:ext cx="3079170" cy="4019273"/>
            <a:chOff x="4005895" y="2606844"/>
            <a:chExt cx="3079170" cy="4019273"/>
          </a:xfrm>
        </p:grpSpPr>
        <p:pic>
          <p:nvPicPr>
            <p:cNvPr id="158" name="Picture 157">
              <a:extLst>
                <a:ext uri="{FF2B5EF4-FFF2-40B4-BE49-F238E27FC236}">
                  <a16:creationId xmlns:a16="http://schemas.microsoft.com/office/drawing/2014/main" id="{943C37A0-02BE-4FDE-8BA1-6F33703964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 r="20195" b="484"/>
            <a:stretch/>
          </p:blipFill>
          <p:spPr>
            <a:xfrm>
              <a:off x="4008395" y="3425446"/>
              <a:ext cx="3076669" cy="3200669"/>
            </a:xfrm>
            <a:custGeom>
              <a:avLst/>
              <a:gdLst>
                <a:gd name="connsiteX0" fmla="*/ 0 w 2161106"/>
                <a:gd name="connsiteY0" fmla="*/ 0 h 2377440"/>
                <a:gd name="connsiteX1" fmla="*/ 2161106 w 2161106"/>
                <a:gd name="connsiteY1" fmla="*/ 0 h 2377440"/>
                <a:gd name="connsiteX2" fmla="*/ 2161106 w 2161106"/>
                <a:gd name="connsiteY2" fmla="*/ 2377440 h 2377440"/>
                <a:gd name="connsiteX3" fmla="*/ 0 w 2161106"/>
                <a:gd name="connsiteY3" fmla="*/ 2377440 h 2377440"/>
              </a:gdLst>
              <a:ahLst/>
              <a:cxnLst>
                <a:cxn ang="0">
                  <a:pos x="connsiteX0" y="connsiteY0"/>
                </a:cxn>
                <a:cxn ang="0">
                  <a:pos x="connsiteX1" y="connsiteY1"/>
                </a:cxn>
                <a:cxn ang="0">
                  <a:pos x="connsiteX2" y="connsiteY2"/>
                </a:cxn>
                <a:cxn ang="0">
                  <a:pos x="connsiteX3" y="connsiteY3"/>
                </a:cxn>
              </a:cxnLst>
              <a:rect l="l" t="t" r="r" b="b"/>
              <a:pathLst>
                <a:path w="2161106" h="2377440">
                  <a:moveTo>
                    <a:pt x="0" y="0"/>
                  </a:moveTo>
                  <a:lnTo>
                    <a:pt x="2161106" y="0"/>
                  </a:lnTo>
                  <a:lnTo>
                    <a:pt x="2161106" y="2377440"/>
                  </a:lnTo>
                  <a:lnTo>
                    <a:pt x="0" y="2377440"/>
                  </a:lnTo>
                  <a:close/>
                </a:path>
              </a:pathLst>
            </a:custGeom>
          </p:spPr>
        </p:pic>
        <p:sp>
          <p:nvSpPr>
            <p:cNvPr id="37" name="Rectangle 36">
              <a:extLst>
                <a:ext uri="{FF2B5EF4-FFF2-40B4-BE49-F238E27FC236}">
                  <a16:creationId xmlns:a16="http://schemas.microsoft.com/office/drawing/2014/main" id="{5FE11E02-82AC-47DC-9E67-ED66F68AA055}"/>
                </a:ext>
              </a:extLst>
            </p:cNvPr>
            <p:cNvSpPr/>
            <p:nvPr/>
          </p:nvSpPr>
          <p:spPr bwMode="auto">
            <a:xfrm>
              <a:off x="4005895" y="5571548"/>
              <a:ext cx="3079169" cy="1054569"/>
            </a:xfrm>
            <a:prstGeom prst="rect">
              <a:avLst/>
            </a:prstGeom>
            <a:solidFill>
              <a:schemeClr val="accent1">
                <a:lumMod val="50000"/>
                <a:alpha val="7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Semibold" panose="020B0702040204020203" pitchFamily="34" charset="0"/>
                </a:rPr>
                <a:t>Generate ML powered Covid-19 detection to help radiologist to give decision faster</a:t>
              </a:r>
            </a:p>
          </p:txBody>
        </p:sp>
        <p:sp>
          <p:nvSpPr>
            <p:cNvPr id="38" name="Rectangle 37">
              <a:extLst>
                <a:ext uri="{FF2B5EF4-FFF2-40B4-BE49-F238E27FC236}">
                  <a16:creationId xmlns:a16="http://schemas.microsoft.com/office/drawing/2014/main" id="{66ED86EB-66C8-4819-8B76-BED130F1669E}"/>
                </a:ext>
              </a:extLst>
            </p:cNvPr>
            <p:cNvSpPr/>
            <p:nvPr/>
          </p:nvSpPr>
          <p:spPr bwMode="auto">
            <a:xfrm>
              <a:off x="4005897" y="2606844"/>
              <a:ext cx="3079168" cy="818603"/>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Segoe UI Semibold" panose="020B0702040204020203" pitchFamily="34" charset="0"/>
                </a:rPr>
                <a:t>Assist Radiologist</a:t>
              </a:r>
            </a:p>
          </p:txBody>
        </p:sp>
      </p:grpSp>
      <p:sp>
        <p:nvSpPr>
          <p:cNvPr id="3" name="Slide Number Placeholder 87">
            <a:extLst>
              <a:ext uri="{FF2B5EF4-FFF2-40B4-BE49-F238E27FC236}">
                <a16:creationId xmlns:a16="http://schemas.microsoft.com/office/drawing/2014/main" id="{F69FB149-5B1D-4DD5-89A9-89E26F81E307}"/>
              </a:ext>
            </a:extLst>
          </p:cNvPr>
          <p:cNvSpPr txBox="1">
            <a:spLocks/>
          </p:cNvSpPr>
          <p:nvPr/>
        </p:nvSpPr>
        <p:spPr>
          <a:xfrm>
            <a:off x="11681492" y="6565391"/>
            <a:ext cx="459708" cy="2462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6</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82D569F4-B419-4025-8505-FF98D7160E3B}"/>
              </a:ext>
              <a:ext uri="{C183D7F6-B498-43B3-948B-1728B52AA6E4}">
                <adec:decorative xmlns:adec="http://schemas.microsoft.com/office/drawing/2017/decorative" val="1"/>
              </a:ext>
            </a:extLst>
          </p:cNvPr>
          <p:cNvGrpSpPr/>
          <p:nvPr/>
        </p:nvGrpSpPr>
        <p:grpSpPr>
          <a:xfrm>
            <a:off x="588262" y="1002860"/>
            <a:ext cx="1239779" cy="880831"/>
            <a:chOff x="582612" y="1519357"/>
            <a:chExt cx="1116559" cy="793286"/>
          </a:xfrm>
        </p:grpSpPr>
        <p:cxnSp>
          <p:nvCxnSpPr>
            <p:cNvPr id="59" name="Straight Connector 135">
              <a:extLst>
                <a:ext uri="{FF2B5EF4-FFF2-40B4-BE49-F238E27FC236}">
                  <a16:creationId xmlns:a16="http://schemas.microsoft.com/office/drawing/2014/main" id="{0E29CFFA-3699-4E84-B7DF-E15952E67794}"/>
                </a:ext>
                <a:ext uri="{C183D7F6-B498-43B3-948B-1728B52AA6E4}">
                  <adec:decorative xmlns:adec="http://schemas.microsoft.com/office/drawing/2017/decorative" val="1"/>
                </a:ext>
              </a:extLst>
            </p:cNvPr>
            <p:cNvCxnSpPr>
              <a:cxnSpLocks/>
            </p:cNvCxnSpPr>
            <p:nvPr/>
          </p:nvCxnSpPr>
          <p:spPr bwMode="auto">
            <a:xfrm flipH="1" flipV="1">
              <a:off x="1295973" y="1907685"/>
              <a:ext cx="403198" cy="398057"/>
            </a:xfrm>
            <a:prstGeom prst="line">
              <a:avLst/>
            </a:prstGeom>
            <a:solidFill>
              <a:srgbClr val="001C44"/>
            </a:solidFill>
            <a:ln w="3175" cap="flat" cmpd="sng" algn="ctr">
              <a:solidFill>
                <a:srgbClr val="FFFFFF">
                  <a:alpha val="30000"/>
                </a:srgbClr>
              </a:solidFill>
              <a:prstDash val="solid"/>
              <a:round/>
              <a:headEnd type="none" w="med" len="med"/>
              <a:tailEnd type="none" w="med" len="med"/>
            </a:ln>
            <a:effectLst/>
          </p:spPr>
        </p:cxnSp>
        <p:sp>
          <p:nvSpPr>
            <p:cNvPr id="60" name="Diamond 136">
              <a:extLst>
                <a:ext uri="{FF2B5EF4-FFF2-40B4-BE49-F238E27FC236}">
                  <a16:creationId xmlns:a16="http://schemas.microsoft.com/office/drawing/2014/main" id="{AF908D18-F031-46E5-B5AB-45D36D3128EE}"/>
                </a:ext>
                <a:ext uri="{C183D7F6-B498-43B3-948B-1728B52AA6E4}">
                  <adec:decorative xmlns:adec="http://schemas.microsoft.com/office/drawing/2017/decorative" val="1"/>
                </a:ext>
              </a:extLst>
            </p:cNvPr>
            <p:cNvSpPr/>
            <p:nvPr/>
          </p:nvSpPr>
          <p:spPr bwMode="auto">
            <a:xfrm>
              <a:off x="834625" y="1750696"/>
              <a:ext cx="319185" cy="319185"/>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1" name="Freeform: Shape 60">
              <a:extLst>
                <a:ext uri="{FF2B5EF4-FFF2-40B4-BE49-F238E27FC236}">
                  <a16:creationId xmlns:a16="http://schemas.microsoft.com/office/drawing/2014/main" id="{DF76CFFE-A970-4341-8B98-EDB23B743A85}"/>
                </a:ext>
                <a:ext uri="{C183D7F6-B498-43B3-948B-1728B52AA6E4}">
                  <adec:decorative xmlns:adec="http://schemas.microsoft.com/office/drawing/2017/decorative" val="1"/>
                </a:ext>
              </a:extLst>
            </p:cNvPr>
            <p:cNvSpPr/>
            <p:nvPr/>
          </p:nvSpPr>
          <p:spPr bwMode="auto">
            <a:xfrm>
              <a:off x="582612" y="1519357"/>
              <a:ext cx="350497" cy="511366"/>
            </a:xfrm>
            <a:custGeom>
              <a:avLst/>
              <a:gdLst>
                <a:gd name="connsiteX0" fmla="*/ 0 w 313449"/>
                <a:gd name="connsiteY0" fmla="*/ 0 h 457314"/>
                <a:gd name="connsiteX1" fmla="*/ 169584 w 313449"/>
                <a:gd name="connsiteY1" fmla="*/ 0 h 457314"/>
                <a:gd name="connsiteX2" fmla="*/ 313449 w 313449"/>
                <a:gd name="connsiteY2" fmla="*/ 143865 h 457314"/>
                <a:gd name="connsiteX3" fmla="*/ 0 w 313449"/>
                <a:gd name="connsiteY3" fmla="*/ 457314 h 457314"/>
              </a:gdLst>
              <a:ahLst/>
              <a:cxnLst>
                <a:cxn ang="0">
                  <a:pos x="connsiteX0" y="connsiteY0"/>
                </a:cxn>
                <a:cxn ang="0">
                  <a:pos x="connsiteX1" y="connsiteY1"/>
                </a:cxn>
                <a:cxn ang="0">
                  <a:pos x="connsiteX2" y="connsiteY2"/>
                </a:cxn>
                <a:cxn ang="0">
                  <a:pos x="connsiteX3" y="connsiteY3"/>
                </a:cxn>
              </a:cxnLst>
              <a:rect l="l" t="t" r="r" b="b"/>
              <a:pathLst>
                <a:path w="313449" h="457314">
                  <a:moveTo>
                    <a:pt x="0" y="0"/>
                  </a:moveTo>
                  <a:lnTo>
                    <a:pt x="169584" y="0"/>
                  </a:lnTo>
                  <a:lnTo>
                    <a:pt x="313449" y="143865"/>
                  </a:lnTo>
                  <a:lnTo>
                    <a:pt x="0" y="457314"/>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2" name="Freeform: Shape 61">
              <a:extLst>
                <a:ext uri="{FF2B5EF4-FFF2-40B4-BE49-F238E27FC236}">
                  <a16:creationId xmlns:a16="http://schemas.microsoft.com/office/drawing/2014/main" id="{F6D88990-F2DA-4955-9297-E95FE0C68540}"/>
                </a:ext>
                <a:ext uri="{C183D7F6-B498-43B3-948B-1728B52AA6E4}">
                  <adec:decorative xmlns:adec="http://schemas.microsoft.com/office/drawing/2017/decorative" val="1"/>
                </a:ext>
              </a:extLst>
            </p:cNvPr>
            <p:cNvSpPr/>
            <p:nvPr/>
          </p:nvSpPr>
          <p:spPr bwMode="auto">
            <a:xfrm>
              <a:off x="1068514" y="1519358"/>
              <a:ext cx="454917" cy="388328"/>
            </a:xfrm>
            <a:custGeom>
              <a:avLst/>
              <a:gdLst>
                <a:gd name="connsiteX0" fmla="*/ 143865 w 406832"/>
                <a:gd name="connsiteY0" fmla="*/ 0 h 347281"/>
                <a:gd name="connsiteX1" fmla="*/ 262967 w 406832"/>
                <a:gd name="connsiteY1" fmla="*/ 0 h 347281"/>
                <a:gd name="connsiteX2" fmla="*/ 406832 w 406832"/>
                <a:gd name="connsiteY2" fmla="*/ 143865 h 347281"/>
                <a:gd name="connsiteX3" fmla="*/ 203416 w 406832"/>
                <a:gd name="connsiteY3" fmla="*/ 347281 h 347281"/>
                <a:gd name="connsiteX4" fmla="*/ 0 w 406832"/>
                <a:gd name="connsiteY4" fmla="*/ 143865 h 3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32" h="347281">
                  <a:moveTo>
                    <a:pt x="143865" y="0"/>
                  </a:moveTo>
                  <a:lnTo>
                    <a:pt x="262967" y="0"/>
                  </a:lnTo>
                  <a:lnTo>
                    <a:pt x="406832" y="143865"/>
                  </a:lnTo>
                  <a:lnTo>
                    <a:pt x="203416" y="347281"/>
                  </a:lnTo>
                  <a:lnTo>
                    <a:pt x="0" y="143865"/>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3" name="Freeform: Shape 62">
              <a:extLst>
                <a:ext uri="{FF2B5EF4-FFF2-40B4-BE49-F238E27FC236}">
                  <a16:creationId xmlns:a16="http://schemas.microsoft.com/office/drawing/2014/main" id="{BA377DF6-15E6-41F0-A21F-8BDF19769AE4}"/>
                </a:ext>
                <a:ext uri="{C183D7F6-B498-43B3-948B-1728B52AA6E4}">
                  <adec:decorative xmlns:adec="http://schemas.microsoft.com/office/drawing/2017/decorative" val="1"/>
                </a:ext>
              </a:extLst>
            </p:cNvPr>
            <p:cNvSpPr/>
            <p:nvPr/>
          </p:nvSpPr>
          <p:spPr bwMode="auto">
            <a:xfrm>
              <a:off x="582612" y="1980494"/>
              <a:ext cx="411606" cy="332148"/>
            </a:xfrm>
            <a:custGeom>
              <a:avLst/>
              <a:gdLst>
                <a:gd name="connsiteX0" fmla="*/ 164683 w 368099"/>
                <a:gd name="connsiteY0" fmla="*/ 0 h 297040"/>
                <a:gd name="connsiteX1" fmla="*/ 368099 w 368099"/>
                <a:gd name="connsiteY1" fmla="*/ 203416 h 297040"/>
                <a:gd name="connsiteX2" fmla="*/ 274475 w 368099"/>
                <a:gd name="connsiteY2" fmla="*/ 297040 h 297040"/>
                <a:gd name="connsiteX3" fmla="*/ 54891 w 368099"/>
                <a:gd name="connsiteY3" fmla="*/ 297040 h 297040"/>
                <a:gd name="connsiteX4" fmla="*/ 0 w 368099"/>
                <a:gd name="connsiteY4" fmla="*/ 242149 h 297040"/>
                <a:gd name="connsiteX5" fmla="*/ 0 w 368099"/>
                <a:gd name="connsiteY5" fmla="*/ 164683 h 29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099" h="297040">
                  <a:moveTo>
                    <a:pt x="164683" y="0"/>
                  </a:moveTo>
                  <a:lnTo>
                    <a:pt x="368099" y="203416"/>
                  </a:lnTo>
                  <a:lnTo>
                    <a:pt x="274475" y="297040"/>
                  </a:lnTo>
                  <a:lnTo>
                    <a:pt x="54891" y="297040"/>
                  </a:lnTo>
                  <a:lnTo>
                    <a:pt x="0" y="242149"/>
                  </a:lnTo>
                  <a:lnTo>
                    <a:pt x="0" y="164683"/>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4" name="Freeform: Shape 63">
              <a:extLst>
                <a:ext uri="{FF2B5EF4-FFF2-40B4-BE49-F238E27FC236}">
                  <a16:creationId xmlns:a16="http://schemas.microsoft.com/office/drawing/2014/main" id="{3F907876-F35F-4EA5-B199-734DD55A0BB2}"/>
                </a:ext>
                <a:ext uri="{C183D7F6-B498-43B3-948B-1728B52AA6E4}">
                  <adec:decorative xmlns:adec="http://schemas.microsoft.com/office/drawing/2017/decorative" val="1"/>
                </a:ext>
              </a:extLst>
            </p:cNvPr>
            <p:cNvSpPr/>
            <p:nvPr/>
          </p:nvSpPr>
          <p:spPr bwMode="auto">
            <a:xfrm>
              <a:off x="1021085" y="2053740"/>
              <a:ext cx="517808" cy="258903"/>
            </a:xfrm>
            <a:custGeom>
              <a:avLst/>
              <a:gdLst>
                <a:gd name="connsiteX0" fmla="*/ 231538 w 463075"/>
                <a:gd name="connsiteY0" fmla="*/ 0 h 231537"/>
                <a:gd name="connsiteX1" fmla="*/ 463075 w 463075"/>
                <a:gd name="connsiteY1" fmla="*/ 231537 h 231537"/>
                <a:gd name="connsiteX2" fmla="*/ 0 w 463075"/>
                <a:gd name="connsiteY2" fmla="*/ 231537 h 231537"/>
              </a:gdLst>
              <a:ahLst/>
              <a:cxnLst>
                <a:cxn ang="0">
                  <a:pos x="connsiteX0" y="connsiteY0"/>
                </a:cxn>
                <a:cxn ang="0">
                  <a:pos x="connsiteX1" y="connsiteY1"/>
                </a:cxn>
                <a:cxn ang="0">
                  <a:pos x="connsiteX2" y="connsiteY2"/>
                </a:cxn>
              </a:cxnLst>
              <a:rect l="l" t="t" r="r" b="b"/>
              <a:pathLst>
                <a:path w="463075" h="231537">
                  <a:moveTo>
                    <a:pt x="231538" y="0"/>
                  </a:moveTo>
                  <a:lnTo>
                    <a:pt x="463075" y="231537"/>
                  </a:lnTo>
                  <a:lnTo>
                    <a:pt x="0" y="231537"/>
                  </a:lnTo>
                  <a:close/>
                </a:path>
              </a:pathLst>
            </a:cu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grpSp>
      <p:grpSp>
        <p:nvGrpSpPr>
          <p:cNvPr id="12" name="Group 11">
            <a:extLst>
              <a:ext uri="{FF2B5EF4-FFF2-40B4-BE49-F238E27FC236}">
                <a16:creationId xmlns:a16="http://schemas.microsoft.com/office/drawing/2014/main" id="{8479D24F-0CC6-40F2-8837-6CF25834DAAD}"/>
              </a:ext>
              <a:ext uri="{C183D7F6-B498-43B3-948B-1728B52AA6E4}">
                <adec:decorative xmlns:adec="http://schemas.microsoft.com/office/drawing/2017/decorative" val="1"/>
              </a:ext>
            </a:extLst>
          </p:cNvPr>
          <p:cNvGrpSpPr/>
          <p:nvPr/>
        </p:nvGrpSpPr>
        <p:grpSpPr>
          <a:xfrm>
            <a:off x="9730913" y="1013678"/>
            <a:ext cx="1385963" cy="870012"/>
            <a:chOff x="10345653" y="1519356"/>
            <a:chExt cx="1263735" cy="793286"/>
          </a:xfrm>
        </p:grpSpPr>
        <p:sp>
          <p:nvSpPr>
            <p:cNvPr id="67" name="Diamond 136">
              <a:extLst>
                <a:ext uri="{FF2B5EF4-FFF2-40B4-BE49-F238E27FC236}">
                  <a16:creationId xmlns:a16="http://schemas.microsoft.com/office/drawing/2014/main" id="{0D8C358B-A871-4CA5-972C-38E991FFD347}"/>
                </a:ext>
                <a:ext uri="{C183D7F6-B498-43B3-948B-1728B52AA6E4}">
                  <adec:decorative xmlns:adec="http://schemas.microsoft.com/office/drawing/2017/decorative" val="1"/>
                </a:ext>
              </a:extLst>
            </p:cNvPr>
            <p:cNvSpPr/>
            <p:nvPr/>
          </p:nvSpPr>
          <p:spPr bwMode="auto">
            <a:xfrm>
              <a:off x="11171015" y="1753652"/>
              <a:ext cx="317506" cy="317506"/>
            </a:xfrm>
            <a:prstGeom prst="diamond">
              <a:avLst/>
            </a:pr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8" name="Freeform: Shape 67">
              <a:extLst>
                <a:ext uri="{FF2B5EF4-FFF2-40B4-BE49-F238E27FC236}">
                  <a16:creationId xmlns:a16="http://schemas.microsoft.com/office/drawing/2014/main" id="{A574B72A-5CAB-47AB-A071-E9EEC1D60610}"/>
                </a:ext>
                <a:ext uri="{C183D7F6-B498-43B3-948B-1728B52AA6E4}">
                  <adec:decorative xmlns:adec="http://schemas.microsoft.com/office/drawing/2017/decorative" val="1"/>
                </a:ext>
              </a:extLst>
            </p:cNvPr>
            <p:cNvSpPr/>
            <p:nvPr/>
          </p:nvSpPr>
          <p:spPr bwMode="auto">
            <a:xfrm>
              <a:off x="10345653" y="1523530"/>
              <a:ext cx="923327" cy="621686"/>
            </a:xfrm>
            <a:custGeom>
              <a:avLst/>
              <a:gdLst>
                <a:gd name="connsiteX0" fmla="*/ 143865 w 830098"/>
                <a:gd name="connsiteY0" fmla="*/ 0 h 558914"/>
                <a:gd name="connsiteX1" fmla="*/ 686233 w 830098"/>
                <a:gd name="connsiteY1" fmla="*/ 0 h 558914"/>
                <a:gd name="connsiteX2" fmla="*/ 830098 w 830098"/>
                <a:gd name="connsiteY2" fmla="*/ 143865 h 558914"/>
                <a:gd name="connsiteX3" fmla="*/ 415049 w 830098"/>
                <a:gd name="connsiteY3" fmla="*/ 558914 h 558914"/>
                <a:gd name="connsiteX4" fmla="*/ 0 w 830098"/>
                <a:gd name="connsiteY4" fmla="*/ 143865 h 55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098" h="558914">
                  <a:moveTo>
                    <a:pt x="143865" y="0"/>
                  </a:moveTo>
                  <a:lnTo>
                    <a:pt x="686233" y="0"/>
                  </a:lnTo>
                  <a:lnTo>
                    <a:pt x="830098" y="143865"/>
                  </a:lnTo>
                  <a:lnTo>
                    <a:pt x="415049" y="558914"/>
                  </a:lnTo>
                  <a:lnTo>
                    <a:pt x="0" y="143865"/>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69" name="Freeform: Shape 68">
              <a:extLst>
                <a:ext uri="{FF2B5EF4-FFF2-40B4-BE49-F238E27FC236}">
                  <a16:creationId xmlns:a16="http://schemas.microsoft.com/office/drawing/2014/main" id="{277276D7-84C9-406F-B8B5-AB4BA4DD20F8}"/>
                </a:ext>
                <a:ext uri="{C183D7F6-B498-43B3-948B-1728B52AA6E4}">
                  <adec:decorative xmlns:adec="http://schemas.microsoft.com/office/drawing/2017/decorative" val="1"/>
                </a:ext>
              </a:extLst>
            </p:cNvPr>
            <p:cNvSpPr/>
            <p:nvPr/>
          </p:nvSpPr>
          <p:spPr bwMode="auto">
            <a:xfrm>
              <a:off x="11403676" y="1519356"/>
              <a:ext cx="189839" cy="354036"/>
            </a:xfrm>
            <a:custGeom>
              <a:avLst/>
              <a:gdLst>
                <a:gd name="connsiteX0" fmla="*/ 164197 w 189839"/>
                <a:gd name="connsiteY0" fmla="*/ 0 h 354036"/>
                <a:gd name="connsiteX1" fmla="*/ 189839 w 189839"/>
                <a:gd name="connsiteY1" fmla="*/ 0 h 354036"/>
                <a:gd name="connsiteX2" fmla="*/ 189839 w 189839"/>
                <a:gd name="connsiteY2" fmla="*/ 354036 h 354036"/>
                <a:gd name="connsiteX3" fmla="*/ 0 w 189839"/>
                <a:gd name="connsiteY3" fmla="*/ 164197 h 354036"/>
              </a:gdLst>
              <a:ahLst/>
              <a:cxnLst>
                <a:cxn ang="0">
                  <a:pos x="connsiteX0" y="connsiteY0"/>
                </a:cxn>
                <a:cxn ang="0">
                  <a:pos x="connsiteX1" y="connsiteY1"/>
                </a:cxn>
                <a:cxn ang="0">
                  <a:pos x="connsiteX2" y="connsiteY2"/>
                </a:cxn>
                <a:cxn ang="0">
                  <a:pos x="connsiteX3" y="connsiteY3"/>
                </a:cxn>
              </a:cxnLst>
              <a:rect l="l" t="t" r="r" b="b"/>
              <a:pathLst>
                <a:path w="189839" h="354036">
                  <a:moveTo>
                    <a:pt x="164197" y="0"/>
                  </a:moveTo>
                  <a:lnTo>
                    <a:pt x="189839" y="0"/>
                  </a:lnTo>
                  <a:lnTo>
                    <a:pt x="189839" y="354036"/>
                  </a:lnTo>
                  <a:lnTo>
                    <a:pt x="0" y="164197"/>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70" name="Freeform: Shape 69">
              <a:extLst>
                <a:ext uri="{FF2B5EF4-FFF2-40B4-BE49-F238E27FC236}">
                  <a16:creationId xmlns:a16="http://schemas.microsoft.com/office/drawing/2014/main" id="{B3994A1C-9FAE-4E72-8A12-2998BDC119D9}"/>
                </a:ext>
                <a:ext uri="{C183D7F6-B498-43B3-948B-1728B52AA6E4}">
                  <adec:decorative xmlns:adec="http://schemas.microsoft.com/office/drawing/2017/decorative" val="1"/>
                </a:ext>
              </a:extLst>
            </p:cNvPr>
            <p:cNvSpPr/>
            <p:nvPr/>
          </p:nvSpPr>
          <p:spPr bwMode="auto">
            <a:xfrm>
              <a:off x="10877244" y="1982240"/>
              <a:ext cx="452524" cy="330401"/>
            </a:xfrm>
            <a:custGeom>
              <a:avLst/>
              <a:gdLst>
                <a:gd name="connsiteX0" fmla="*/ 203416 w 406832"/>
                <a:gd name="connsiteY0" fmla="*/ 0 h 297040"/>
                <a:gd name="connsiteX1" fmla="*/ 406832 w 406832"/>
                <a:gd name="connsiteY1" fmla="*/ 203416 h 297040"/>
                <a:gd name="connsiteX2" fmla="*/ 313208 w 406832"/>
                <a:gd name="connsiteY2" fmla="*/ 297040 h 297040"/>
                <a:gd name="connsiteX3" fmla="*/ 93624 w 406832"/>
                <a:gd name="connsiteY3" fmla="*/ 297040 h 297040"/>
                <a:gd name="connsiteX4" fmla="*/ 0 w 406832"/>
                <a:gd name="connsiteY4" fmla="*/ 203416 h 297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32" h="297040">
                  <a:moveTo>
                    <a:pt x="203416" y="0"/>
                  </a:moveTo>
                  <a:lnTo>
                    <a:pt x="406832" y="203416"/>
                  </a:lnTo>
                  <a:lnTo>
                    <a:pt x="313208" y="297040"/>
                  </a:lnTo>
                  <a:lnTo>
                    <a:pt x="93624" y="297040"/>
                  </a:lnTo>
                  <a:lnTo>
                    <a:pt x="0" y="203416"/>
                  </a:lnTo>
                  <a:close/>
                </a:path>
              </a:pathLst>
            </a:custGeom>
            <a:solidFill>
              <a:srgbClr val="001C44">
                <a:alpha val="31000"/>
              </a:srgbClr>
            </a:solidFill>
            <a:ln w="3175" cap="flat" cmpd="sng" algn="ctr">
              <a:solidFill>
                <a:srgbClr val="FFFFFF">
                  <a:alpha val="30000"/>
                </a:srgbClr>
              </a:solid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sp>
          <p:nvSpPr>
            <p:cNvPr id="71" name="Freeform: Shape 70">
              <a:extLst>
                <a:ext uri="{FF2B5EF4-FFF2-40B4-BE49-F238E27FC236}">
                  <a16:creationId xmlns:a16="http://schemas.microsoft.com/office/drawing/2014/main" id="{08785D14-723D-414D-945B-B509B8F92816}"/>
                </a:ext>
                <a:ext uri="{C183D7F6-B498-43B3-948B-1728B52AA6E4}">
                  <adec:decorative xmlns:adec="http://schemas.microsoft.com/office/drawing/2017/decorative" val="1"/>
                </a:ext>
              </a:extLst>
            </p:cNvPr>
            <p:cNvSpPr/>
            <p:nvPr/>
          </p:nvSpPr>
          <p:spPr bwMode="auto">
            <a:xfrm>
              <a:off x="11356494" y="2059749"/>
              <a:ext cx="252894" cy="252893"/>
            </a:xfrm>
            <a:custGeom>
              <a:avLst/>
              <a:gdLst>
                <a:gd name="connsiteX0" fmla="*/ 227359 w 227359"/>
                <a:gd name="connsiteY0" fmla="*/ 0 h 227358"/>
                <a:gd name="connsiteX1" fmla="*/ 227359 w 227359"/>
                <a:gd name="connsiteY1" fmla="*/ 227358 h 227358"/>
                <a:gd name="connsiteX2" fmla="*/ 0 w 227359"/>
                <a:gd name="connsiteY2" fmla="*/ 227358 h 227358"/>
              </a:gdLst>
              <a:ahLst/>
              <a:cxnLst>
                <a:cxn ang="0">
                  <a:pos x="connsiteX0" y="connsiteY0"/>
                </a:cxn>
                <a:cxn ang="0">
                  <a:pos x="connsiteX1" y="connsiteY1"/>
                </a:cxn>
                <a:cxn ang="0">
                  <a:pos x="connsiteX2" y="connsiteY2"/>
                </a:cxn>
              </a:cxnLst>
              <a:rect l="l" t="t" r="r" b="b"/>
              <a:pathLst>
                <a:path w="227359" h="227358">
                  <a:moveTo>
                    <a:pt x="227359" y="0"/>
                  </a:moveTo>
                  <a:lnTo>
                    <a:pt x="227359" y="227358"/>
                  </a:lnTo>
                  <a:lnTo>
                    <a:pt x="0" y="227358"/>
                  </a:lnTo>
                  <a:close/>
                </a:path>
              </a:pathLst>
            </a:custGeom>
            <a:solidFill>
              <a:srgbClr val="FFFFFF">
                <a:alpha val="10000"/>
              </a:srgbClr>
            </a:solidFill>
            <a:ln w="0" cap="flat" cmpd="sng" algn="ctr">
              <a:noFill/>
              <a:prstDash val="solid"/>
              <a:round/>
              <a:headEnd type="none" w="med" len="med"/>
              <a:tailEnd type="none" w="med" len="med"/>
            </a:ln>
            <a:effectLst/>
          </p:spPr>
          <p:txBody>
            <a:bodyPr vert="horz" wrap="square" lIns="72000" tIns="72000" rIns="72000" bIns="72000" numCol="1" rtlCol="0" anchor="ctr" anchorCtr="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a:ea typeface="+mn-ea"/>
                <a:cs typeface="Arial" charset="0"/>
              </a:endParaRPr>
            </a:p>
          </p:txBody>
        </p:sp>
      </p:grpSp>
    </p:spTree>
    <p:extLst>
      <p:ext uri="{BB962C8B-B14F-4D97-AF65-F5344CB8AC3E}">
        <p14:creationId xmlns:p14="http://schemas.microsoft.com/office/powerpoint/2010/main" val="3776439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F7B0E5D-1BBB-4B20-9BB0-F64381D9FAA0}"/>
              </a:ext>
            </a:extLst>
          </p:cNvPr>
          <p:cNvSpPr txBox="1">
            <a:spLocks/>
          </p:cNvSpPr>
          <p:nvPr/>
        </p:nvSpPr>
        <p:spPr>
          <a:xfrm>
            <a:off x="-10109" y="335396"/>
            <a:ext cx="12192000" cy="492443"/>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prstClr val="white"/>
                </a:solidFill>
                <a:effectLst/>
                <a:uLnTx/>
                <a:uFillTx/>
                <a:latin typeface="Segoe UI Semibold"/>
                <a:ea typeface="+mn-ea"/>
                <a:cs typeface="Segoe UI" pitchFamily="34" charset="0"/>
              </a:rPr>
              <a:t>Datasets</a:t>
            </a:r>
          </a:p>
        </p:txBody>
      </p:sp>
      <p:sp>
        <p:nvSpPr>
          <p:cNvPr id="39" name="Text Placeholder 3">
            <a:extLst>
              <a:ext uri="{FF2B5EF4-FFF2-40B4-BE49-F238E27FC236}">
                <a16:creationId xmlns:a16="http://schemas.microsoft.com/office/drawing/2014/main" id="{18A42567-8818-4683-901D-AB060661A5E8}"/>
              </a:ext>
            </a:extLst>
          </p:cNvPr>
          <p:cNvSpPr txBox="1">
            <a:spLocks/>
          </p:cNvSpPr>
          <p:nvPr/>
        </p:nvSpPr>
        <p:spPr>
          <a:xfrm>
            <a:off x="385024" y="1445220"/>
            <a:ext cx="6153428" cy="4722894"/>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2000" b="0" i="0" dirty="0">
                <a:solidFill>
                  <a:schemeClr val="bg1"/>
                </a:solidFill>
                <a:effectLst/>
                <a:latin typeface="-apple-system"/>
              </a:rPr>
              <a:t>Collected dataset from two open datasets:</a:t>
            </a: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2000" u="none" strike="noStrike" kern="1200" cap="none" spc="0" normalizeH="0" baseline="0" noProof="0" dirty="0">
                <a:ln>
                  <a:noFill/>
                </a:ln>
                <a:solidFill>
                  <a:schemeClr val="bg1"/>
                </a:solidFill>
                <a:uLnTx/>
                <a:uFillTx/>
                <a:latin typeface="-apple-system"/>
                <a:ea typeface="+mn-ea"/>
                <a:cs typeface="+mn-cs"/>
                <a:hlinkClick r:id="rId3"/>
              </a:rPr>
              <a:t>COVID-19 data from IEEE</a:t>
            </a:r>
            <a:endParaRPr kumimoji="0" lang="en-US" sz="2000" u="none" strike="noStrike" kern="1200" cap="none" spc="0" normalizeH="0" baseline="0" noProof="0" dirty="0">
              <a:ln>
                <a:noFill/>
              </a:ln>
              <a:solidFill>
                <a:schemeClr val="bg1"/>
              </a:solidFill>
              <a:uLnTx/>
              <a:uFillTx/>
              <a:latin typeface="-apple-system"/>
              <a:ea typeface="+mn-ea"/>
              <a:cs typeface="+mn-cs"/>
            </a:endParaRP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2000" b="0" i="0" dirty="0">
                <a:solidFill>
                  <a:schemeClr val="bg1"/>
                </a:solidFill>
                <a:effectLst/>
                <a:latin typeface="-apple-system"/>
                <a:hlinkClick r:id="rId4"/>
              </a:rPr>
              <a:t>Viral and Bacterial </a:t>
            </a:r>
            <a:r>
              <a:rPr lang="en-US" sz="2000" dirty="0">
                <a:solidFill>
                  <a:schemeClr val="bg1"/>
                </a:solidFill>
                <a:latin typeface="-apple-system"/>
                <a:hlinkClick r:id="rId4"/>
              </a:rPr>
              <a:t>Pneumonia data from Mendeley data and Kaggle</a:t>
            </a:r>
            <a:endParaRPr lang="en-US" sz="2000" dirty="0">
              <a:solidFill>
                <a:schemeClr val="bg1"/>
              </a:solidFill>
              <a:latin typeface="-apple-system"/>
            </a:endParaRPr>
          </a:p>
          <a:p>
            <a:pPr marL="342900" marR="0" lvl="0" indent="-342900"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chemeClr val="bg1"/>
              </a:solidFill>
              <a:effectLst/>
              <a:uLnTx/>
              <a:uFillTx/>
              <a:latin typeface="-apple-system"/>
              <a:ea typeface="+mn-ea"/>
              <a:cs typeface="+mn-cs"/>
            </a:endParaRPr>
          </a:p>
          <a:p>
            <a:pPr marR="0" lvl="0" defTabSz="914367" rtl="0" eaLnBrk="1" fontAlgn="auto" latinLnBrk="0" hangingPunct="1">
              <a:lnSpc>
                <a:spcPct val="90000"/>
              </a:lnSpc>
              <a:spcBef>
                <a:spcPts val="0"/>
              </a:spcBef>
              <a:spcAft>
                <a:spcPts val="0"/>
              </a:spcAft>
              <a:buClrTx/>
              <a:buSzPct val="90000"/>
              <a:tabLst/>
              <a:defRPr/>
            </a:pPr>
            <a:r>
              <a:rPr kumimoji="0" lang="en-US" sz="2000" b="0" i="0" u="none" strike="noStrike" kern="1200" cap="none" spc="0" normalizeH="0" baseline="0" noProof="0" dirty="0">
                <a:ln>
                  <a:noFill/>
                </a:ln>
                <a:solidFill>
                  <a:schemeClr val="bg1"/>
                </a:solidFill>
                <a:effectLst/>
                <a:uLnTx/>
                <a:uFillTx/>
                <a:latin typeface="-apple-system"/>
                <a:ea typeface="+mn-ea"/>
                <a:cs typeface="+mn-cs"/>
              </a:rPr>
              <a:t>Combined </a:t>
            </a:r>
            <a:r>
              <a:rPr lang="en-US" sz="2000" b="0" i="0" dirty="0">
                <a:solidFill>
                  <a:schemeClr val="bg1"/>
                </a:solidFill>
                <a:effectLst/>
                <a:latin typeface="-apple-system"/>
              </a:rPr>
              <a:t>chest X-ray</a:t>
            </a:r>
            <a:r>
              <a:rPr kumimoji="0" lang="en-US" sz="2000" b="0" i="0" u="none" strike="noStrike" kern="1200" cap="none" spc="0" normalizeH="0" baseline="0" noProof="0" dirty="0">
                <a:ln>
                  <a:noFill/>
                </a:ln>
                <a:solidFill>
                  <a:schemeClr val="bg1"/>
                </a:solidFill>
                <a:effectLst/>
                <a:uLnTx/>
                <a:uFillTx/>
                <a:latin typeface="-apple-system"/>
                <a:ea typeface="+mn-ea"/>
                <a:cs typeface="+mn-cs"/>
              </a:rPr>
              <a:t> data from above sources to train machine learning model to detect classes:</a:t>
            </a:r>
          </a:p>
          <a:p>
            <a:pPr marL="514350" indent="-514350">
              <a:buFont typeface="+mj-lt"/>
              <a:buAutoNum type="arabicPeriod"/>
              <a:defRPr/>
            </a:pPr>
            <a:r>
              <a:rPr lang="en-US" sz="2000" dirty="0">
                <a:solidFill>
                  <a:schemeClr val="bg1"/>
                </a:solidFill>
                <a:latin typeface="-apple-system"/>
              </a:rPr>
              <a:t>Covid-19</a:t>
            </a:r>
          </a:p>
          <a:p>
            <a:pPr marL="514350" indent="-514350">
              <a:buFont typeface="+mj-lt"/>
              <a:buAutoNum type="arabicPeriod"/>
              <a:defRPr/>
            </a:pPr>
            <a:r>
              <a:rPr lang="en-US" sz="2000" dirty="0">
                <a:solidFill>
                  <a:schemeClr val="bg1"/>
                </a:solidFill>
                <a:latin typeface="-apple-system"/>
              </a:rPr>
              <a:t>Bacterial Pneumonia </a:t>
            </a:r>
          </a:p>
          <a:p>
            <a:pPr marL="514350" indent="-514350">
              <a:buFont typeface="+mj-lt"/>
              <a:buAutoNum type="arabicPeriod"/>
              <a:defRPr/>
            </a:pPr>
            <a:r>
              <a:rPr lang="en-US" sz="2000" dirty="0">
                <a:solidFill>
                  <a:schemeClr val="bg1"/>
                </a:solidFill>
                <a:latin typeface="-apple-system"/>
              </a:rPr>
              <a:t>Viral Pneumonia </a:t>
            </a:r>
          </a:p>
          <a:p>
            <a:pPr marL="514350" indent="-514350">
              <a:buFont typeface="+mj-lt"/>
              <a:buAutoNum type="arabicPeriod"/>
              <a:defRPr/>
            </a:pPr>
            <a:r>
              <a:rPr lang="en-US" sz="2000" dirty="0">
                <a:solidFill>
                  <a:schemeClr val="bg1"/>
                </a:solidFill>
                <a:latin typeface="-apple-system"/>
              </a:rPr>
              <a:t>Normal </a:t>
            </a:r>
          </a:p>
        </p:txBody>
      </p:sp>
      <p:pic>
        <p:nvPicPr>
          <p:cNvPr id="3" name="Picture 2">
            <a:extLst>
              <a:ext uri="{FF2B5EF4-FFF2-40B4-BE49-F238E27FC236}">
                <a16:creationId xmlns:a16="http://schemas.microsoft.com/office/drawing/2014/main" id="{BC28E986-A948-43A4-8CD4-273979D95607}"/>
              </a:ext>
            </a:extLst>
          </p:cNvPr>
          <p:cNvPicPr>
            <a:picLocks noChangeAspect="1"/>
          </p:cNvPicPr>
          <p:nvPr/>
        </p:nvPicPr>
        <p:blipFill>
          <a:blip r:embed="rId5"/>
          <a:stretch>
            <a:fillRect/>
          </a:stretch>
        </p:blipFill>
        <p:spPr>
          <a:xfrm>
            <a:off x="9545320" y="3911598"/>
            <a:ext cx="2575482" cy="2256516"/>
          </a:xfrm>
          <a:prstGeom prst="rect">
            <a:avLst/>
          </a:prstGeom>
        </p:spPr>
      </p:pic>
      <p:pic>
        <p:nvPicPr>
          <p:cNvPr id="6" name="Picture 5">
            <a:extLst>
              <a:ext uri="{FF2B5EF4-FFF2-40B4-BE49-F238E27FC236}">
                <a16:creationId xmlns:a16="http://schemas.microsoft.com/office/drawing/2014/main" id="{8D3F8F66-529B-45AA-B38D-7101F6A424D2}"/>
              </a:ext>
            </a:extLst>
          </p:cNvPr>
          <p:cNvPicPr>
            <a:picLocks noChangeAspect="1"/>
          </p:cNvPicPr>
          <p:nvPr/>
        </p:nvPicPr>
        <p:blipFill>
          <a:blip r:embed="rId6"/>
          <a:stretch>
            <a:fillRect/>
          </a:stretch>
        </p:blipFill>
        <p:spPr>
          <a:xfrm>
            <a:off x="6794215" y="3911598"/>
            <a:ext cx="2751105" cy="2225040"/>
          </a:xfrm>
          <a:prstGeom prst="rect">
            <a:avLst/>
          </a:prstGeom>
        </p:spPr>
      </p:pic>
      <p:pic>
        <p:nvPicPr>
          <p:cNvPr id="8" name="Picture 7">
            <a:extLst>
              <a:ext uri="{FF2B5EF4-FFF2-40B4-BE49-F238E27FC236}">
                <a16:creationId xmlns:a16="http://schemas.microsoft.com/office/drawing/2014/main" id="{721EB988-E597-42A6-AA4F-BF7DE54B6422}"/>
              </a:ext>
            </a:extLst>
          </p:cNvPr>
          <p:cNvPicPr>
            <a:picLocks noChangeAspect="1"/>
          </p:cNvPicPr>
          <p:nvPr/>
        </p:nvPicPr>
        <p:blipFill>
          <a:blip r:embed="rId7"/>
          <a:stretch>
            <a:fillRect/>
          </a:stretch>
        </p:blipFill>
        <p:spPr>
          <a:xfrm>
            <a:off x="9545320" y="1510801"/>
            <a:ext cx="2623435" cy="2369321"/>
          </a:xfrm>
          <a:prstGeom prst="rect">
            <a:avLst/>
          </a:prstGeom>
        </p:spPr>
      </p:pic>
      <p:pic>
        <p:nvPicPr>
          <p:cNvPr id="10" name="Picture 9">
            <a:extLst>
              <a:ext uri="{FF2B5EF4-FFF2-40B4-BE49-F238E27FC236}">
                <a16:creationId xmlns:a16="http://schemas.microsoft.com/office/drawing/2014/main" id="{2D3EF853-022F-430B-9205-F5BEF40F1DAB}"/>
              </a:ext>
            </a:extLst>
          </p:cNvPr>
          <p:cNvPicPr>
            <a:picLocks noChangeAspect="1"/>
          </p:cNvPicPr>
          <p:nvPr/>
        </p:nvPicPr>
        <p:blipFill>
          <a:blip r:embed="rId8"/>
          <a:stretch>
            <a:fillRect/>
          </a:stretch>
        </p:blipFill>
        <p:spPr>
          <a:xfrm>
            <a:off x="6794215" y="1494516"/>
            <a:ext cx="2751105" cy="2417082"/>
          </a:xfrm>
          <a:prstGeom prst="rect">
            <a:avLst/>
          </a:prstGeom>
        </p:spPr>
      </p:pic>
    </p:spTree>
    <p:extLst>
      <p:ext uri="{BB962C8B-B14F-4D97-AF65-F5344CB8AC3E}">
        <p14:creationId xmlns:p14="http://schemas.microsoft.com/office/powerpoint/2010/main" val="2407338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F7B0E5D-1BBB-4B20-9BB0-F64381D9FAA0}"/>
              </a:ext>
            </a:extLst>
          </p:cNvPr>
          <p:cNvSpPr txBox="1">
            <a:spLocks/>
          </p:cNvSpPr>
          <p:nvPr/>
        </p:nvSpPr>
        <p:spPr>
          <a:xfrm>
            <a:off x="-10109" y="335396"/>
            <a:ext cx="12192000" cy="492443"/>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prstClr val="white"/>
                </a:solidFill>
                <a:effectLst/>
                <a:uLnTx/>
                <a:uFillTx/>
                <a:latin typeface="Segoe UI Semibold"/>
                <a:ea typeface="+mn-ea"/>
                <a:cs typeface="Segoe UI" pitchFamily="34" charset="0"/>
              </a:rPr>
              <a:t>Preprocessing with Image Augmentation</a:t>
            </a:r>
          </a:p>
        </p:txBody>
      </p:sp>
      <p:sp>
        <p:nvSpPr>
          <p:cNvPr id="39" name="Text Placeholder 3">
            <a:extLst>
              <a:ext uri="{FF2B5EF4-FFF2-40B4-BE49-F238E27FC236}">
                <a16:creationId xmlns:a16="http://schemas.microsoft.com/office/drawing/2014/main" id="{18A42567-8818-4683-901D-AB060661A5E8}"/>
              </a:ext>
            </a:extLst>
          </p:cNvPr>
          <p:cNvSpPr txBox="1">
            <a:spLocks/>
          </p:cNvSpPr>
          <p:nvPr/>
        </p:nvSpPr>
        <p:spPr>
          <a:xfrm>
            <a:off x="385024" y="1445220"/>
            <a:ext cx="6153428" cy="4722894"/>
          </a:xfrm>
          <a:prstGeom prst="rect">
            <a:avLst/>
          </a:prstGeo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lgn="l">
              <a:buFont typeface="Arial" panose="020B0604020202020204" pitchFamily="34" charset="0"/>
              <a:buChar char="•"/>
            </a:pPr>
            <a:r>
              <a:rPr lang="en-US" sz="2000" b="0" i="0" dirty="0">
                <a:solidFill>
                  <a:schemeClr val="bg1"/>
                </a:solidFill>
                <a:effectLst/>
                <a:latin typeface="Helvetica Neue"/>
              </a:rPr>
              <a:t>Image augmentation is a technique of applying different transformations to original images which results in multiple transformed copies of the same image. Each copy, however, is different from the other in certain aspects depending on the augmentation techniques you apply like shifting, rotating, flipping, etc.</a:t>
            </a:r>
          </a:p>
          <a:p>
            <a:pPr algn="l"/>
            <a:endParaRPr lang="en-US" sz="2000" b="0" i="0" dirty="0">
              <a:solidFill>
                <a:schemeClr val="bg1"/>
              </a:solidFill>
              <a:effectLst/>
              <a:latin typeface="Helvetica Neue"/>
            </a:endParaRPr>
          </a:p>
          <a:p>
            <a:pPr marL="285750" indent="-285750" algn="l">
              <a:buFont typeface="Arial" panose="020B0604020202020204" pitchFamily="34" charset="0"/>
              <a:buChar char="•"/>
            </a:pPr>
            <a:endParaRPr lang="en-US" sz="2000" dirty="0">
              <a:solidFill>
                <a:schemeClr val="bg1"/>
              </a:solidFill>
              <a:latin typeface="Helvetica Neue"/>
            </a:endParaRPr>
          </a:p>
          <a:p>
            <a:pPr marL="285750" indent="-285750" algn="l">
              <a:buFont typeface="Arial" panose="020B0604020202020204" pitchFamily="34" charset="0"/>
              <a:buChar char="•"/>
            </a:pPr>
            <a:r>
              <a:rPr lang="en-US" sz="2000" b="0" i="0" dirty="0">
                <a:solidFill>
                  <a:schemeClr val="bg1"/>
                </a:solidFill>
                <a:effectLst/>
                <a:latin typeface="Helvetica Neue"/>
              </a:rPr>
              <a:t>Why Image Augmentation?</a:t>
            </a:r>
          </a:p>
          <a:p>
            <a:pPr marL="509847" lvl="1" indent="-285750">
              <a:buFont typeface="Arial" panose="020B0604020202020204" pitchFamily="34" charset="0"/>
              <a:buChar char="•"/>
            </a:pPr>
            <a:r>
              <a:rPr lang="en-US" sz="1600" b="0" i="0" dirty="0">
                <a:solidFill>
                  <a:schemeClr val="bg1"/>
                </a:solidFill>
                <a:effectLst/>
                <a:latin typeface="Helvetica Neue"/>
              </a:rPr>
              <a:t>expand the size of dataset</a:t>
            </a:r>
          </a:p>
          <a:p>
            <a:pPr marL="509847" lvl="1" indent="-285750">
              <a:buFont typeface="Arial" panose="020B0604020202020204" pitchFamily="34" charset="0"/>
              <a:buChar char="•"/>
            </a:pPr>
            <a:r>
              <a:rPr lang="en-US" sz="1600" b="0" i="0" dirty="0">
                <a:solidFill>
                  <a:schemeClr val="bg1"/>
                </a:solidFill>
                <a:effectLst/>
                <a:latin typeface="Helvetica Neue"/>
              </a:rPr>
              <a:t>incorporate a level of variation in the dataset which allows your model to generalize better on unseen data. </a:t>
            </a:r>
          </a:p>
          <a:p>
            <a:pPr marL="509847" lvl="1" indent="-285750">
              <a:buFont typeface="Arial" panose="020B0604020202020204" pitchFamily="34" charset="0"/>
              <a:buChar char="•"/>
            </a:pPr>
            <a:r>
              <a:rPr lang="en-US" sz="1600" dirty="0">
                <a:solidFill>
                  <a:schemeClr val="bg1"/>
                </a:solidFill>
                <a:latin typeface="Helvetica Neue"/>
              </a:rPr>
              <a:t>T</a:t>
            </a:r>
            <a:r>
              <a:rPr lang="en-US" sz="1600" b="0" i="0" dirty="0">
                <a:solidFill>
                  <a:schemeClr val="bg1"/>
                </a:solidFill>
                <a:effectLst/>
                <a:latin typeface="Helvetica Neue"/>
              </a:rPr>
              <a:t>he model becomes more robust when it is trained on new, slightly altered images.</a:t>
            </a:r>
          </a:p>
          <a:p>
            <a:pPr marL="509847" lvl="1" indent="-285750">
              <a:buFont typeface="Arial" panose="020B0604020202020204" pitchFamily="34" charset="0"/>
              <a:buChar char="•"/>
            </a:pPr>
            <a:endParaRPr lang="en-US" sz="1400" b="0" i="0" dirty="0">
              <a:solidFill>
                <a:schemeClr val="bg1"/>
              </a:solidFill>
              <a:effectLst/>
              <a:latin typeface="Helvetica Neue"/>
            </a:endParaRPr>
          </a:p>
          <a:p>
            <a:pPr lvl="1"/>
            <a:endParaRPr lang="en-US" sz="1800" b="0" i="0" dirty="0">
              <a:solidFill>
                <a:schemeClr val="bg1"/>
              </a:solidFill>
              <a:effectLst/>
              <a:latin typeface="Helvetica Neue"/>
            </a:endParaRPr>
          </a:p>
        </p:txBody>
      </p:sp>
      <p:pic>
        <p:nvPicPr>
          <p:cNvPr id="3" name="Picture 2">
            <a:extLst>
              <a:ext uri="{FF2B5EF4-FFF2-40B4-BE49-F238E27FC236}">
                <a16:creationId xmlns:a16="http://schemas.microsoft.com/office/drawing/2014/main" id="{BC28E986-A948-43A4-8CD4-273979D95607}"/>
              </a:ext>
            </a:extLst>
          </p:cNvPr>
          <p:cNvPicPr>
            <a:picLocks noChangeAspect="1"/>
          </p:cNvPicPr>
          <p:nvPr/>
        </p:nvPicPr>
        <p:blipFill>
          <a:blip r:embed="rId3"/>
          <a:stretch>
            <a:fillRect/>
          </a:stretch>
        </p:blipFill>
        <p:spPr>
          <a:xfrm>
            <a:off x="7005320" y="1445220"/>
            <a:ext cx="2426540" cy="2126020"/>
          </a:xfrm>
          <a:prstGeom prst="rect">
            <a:avLst/>
          </a:prstGeom>
        </p:spPr>
      </p:pic>
      <p:pic>
        <p:nvPicPr>
          <p:cNvPr id="2" name="Picture 1">
            <a:extLst>
              <a:ext uri="{FF2B5EF4-FFF2-40B4-BE49-F238E27FC236}">
                <a16:creationId xmlns:a16="http://schemas.microsoft.com/office/drawing/2014/main" id="{C9813110-BD3C-4775-9FC2-7C0D4CE3DBA4}"/>
              </a:ext>
            </a:extLst>
          </p:cNvPr>
          <p:cNvPicPr>
            <a:picLocks noChangeAspect="1"/>
          </p:cNvPicPr>
          <p:nvPr/>
        </p:nvPicPr>
        <p:blipFill rotWithShape="1">
          <a:blip r:embed="rId3"/>
          <a:srcRect l="6989" t="20273" r="6281"/>
          <a:stretch/>
        </p:blipFill>
        <p:spPr>
          <a:xfrm>
            <a:off x="9537615" y="1445220"/>
            <a:ext cx="2581519" cy="2079156"/>
          </a:xfrm>
          <a:prstGeom prst="rect">
            <a:avLst/>
          </a:prstGeom>
        </p:spPr>
      </p:pic>
      <p:pic>
        <p:nvPicPr>
          <p:cNvPr id="12" name="Picture 11">
            <a:extLst>
              <a:ext uri="{FF2B5EF4-FFF2-40B4-BE49-F238E27FC236}">
                <a16:creationId xmlns:a16="http://schemas.microsoft.com/office/drawing/2014/main" id="{8A8BABB9-DE51-4AC1-853D-F7FCF367922B}"/>
              </a:ext>
            </a:extLst>
          </p:cNvPr>
          <p:cNvPicPr>
            <a:picLocks noChangeAspect="1"/>
          </p:cNvPicPr>
          <p:nvPr/>
        </p:nvPicPr>
        <p:blipFill>
          <a:blip r:embed="rId4"/>
          <a:stretch>
            <a:fillRect/>
          </a:stretch>
        </p:blipFill>
        <p:spPr>
          <a:xfrm>
            <a:off x="9537615" y="3887970"/>
            <a:ext cx="2273025" cy="2571031"/>
          </a:xfrm>
          <a:prstGeom prst="rect">
            <a:avLst/>
          </a:prstGeom>
        </p:spPr>
      </p:pic>
      <p:pic>
        <p:nvPicPr>
          <p:cNvPr id="14" name="Picture 13">
            <a:extLst>
              <a:ext uri="{FF2B5EF4-FFF2-40B4-BE49-F238E27FC236}">
                <a16:creationId xmlns:a16="http://schemas.microsoft.com/office/drawing/2014/main" id="{F825E797-4B3F-43C9-9A2E-2BA8DD365731}"/>
              </a:ext>
            </a:extLst>
          </p:cNvPr>
          <p:cNvPicPr>
            <a:picLocks noChangeAspect="1"/>
          </p:cNvPicPr>
          <p:nvPr/>
        </p:nvPicPr>
        <p:blipFill>
          <a:blip r:embed="rId5"/>
          <a:stretch>
            <a:fillRect/>
          </a:stretch>
        </p:blipFill>
        <p:spPr>
          <a:xfrm>
            <a:off x="6538452" y="3788049"/>
            <a:ext cx="2893408" cy="2734555"/>
          </a:xfrm>
          <a:prstGeom prst="rect">
            <a:avLst/>
          </a:prstGeom>
        </p:spPr>
      </p:pic>
    </p:spTree>
    <p:extLst>
      <p:ext uri="{BB962C8B-B14F-4D97-AF65-F5344CB8AC3E}">
        <p14:creationId xmlns:p14="http://schemas.microsoft.com/office/powerpoint/2010/main" val="3497571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6FC9E3A-91A6-47B0-9E29-7CE5DDADD3A8}"/>
              </a:ext>
            </a:extLst>
          </p:cNvPr>
          <p:cNvPicPr>
            <a:picLocks noChangeAspect="1"/>
          </p:cNvPicPr>
          <p:nvPr/>
        </p:nvPicPr>
        <p:blipFill>
          <a:blip r:embed="rId3"/>
          <a:stretch>
            <a:fillRect/>
          </a:stretch>
        </p:blipFill>
        <p:spPr>
          <a:xfrm>
            <a:off x="169529" y="1132839"/>
            <a:ext cx="11852941" cy="5498841"/>
          </a:xfrm>
          <a:prstGeom prst="rect">
            <a:avLst/>
          </a:prstGeom>
        </p:spPr>
      </p:pic>
      <p:sp>
        <p:nvSpPr>
          <p:cNvPr id="24" name="Title 2">
            <a:extLst>
              <a:ext uri="{FF2B5EF4-FFF2-40B4-BE49-F238E27FC236}">
                <a16:creationId xmlns:a16="http://schemas.microsoft.com/office/drawing/2014/main" id="{BC6E996D-19DF-4116-8355-1CEE14C52D46}"/>
              </a:ext>
            </a:extLst>
          </p:cNvPr>
          <p:cNvSpPr txBox="1">
            <a:spLocks/>
          </p:cNvSpPr>
          <p:nvPr/>
        </p:nvSpPr>
        <p:spPr>
          <a:xfrm>
            <a:off x="-10109" y="315076"/>
            <a:ext cx="12192000" cy="492443"/>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chemeClr val="tx1"/>
                </a:solidFill>
                <a:effectLst/>
                <a:uLnTx/>
                <a:uFillTx/>
                <a:latin typeface="Segoe UI Semibold"/>
                <a:ea typeface="+mn-ea"/>
                <a:cs typeface="Segoe UI" pitchFamily="34" charset="0"/>
              </a:rPr>
              <a:t>Transfer Learning</a:t>
            </a:r>
          </a:p>
        </p:txBody>
      </p:sp>
    </p:spTree>
    <p:extLst>
      <p:ext uri="{BB962C8B-B14F-4D97-AF65-F5344CB8AC3E}">
        <p14:creationId xmlns:p14="http://schemas.microsoft.com/office/powerpoint/2010/main" val="38367411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39.png"/></Relationships>
</file>

<file path=ppt/webextensions/webextension1.xml><?xml version="1.0" encoding="utf-8"?>
<we:webextension xmlns:we="http://schemas.microsoft.com/office/webextensions/webextension/2010/11" id="{42EBEF11-AE07-43CD-B50F-66C71796041D}">
  <we:reference id="wa104379699" version="1.0.0.0" store="en-US" storeType="OMEX"/>
  <we:alternateReferences>
    <we:reference id="wa104379699" version="1.0.0.0" store="wa104379699" storeType="OMEX"/>
  </we:alternateReferences>
  <we:properties>
    <we:property name="savedState" value="{&quot;groupId&quot;:&quot;&quot;,&quot;dashboardId&quot;:null,&quot;dashboardTileId&quot;:null,&quot;dashboardTileFilter&quot;:null,&quot;reportId&quot;:&quot;8b70f4e6-8960-40cb-a1b6-e9e5ba94636a&quot;,&quot;pageName&quot;:&quot;ReportSection&quot;,&quot;publicReportUrl&quot;:null,&quot;lastState&quot;:&quot;app.embed.report&quot;,&quot;ReportBookmark&quot;:&quot;&quot;,&quot;ReportFilter&quot;:&quot;&quot;,&quot;ReportPageFilter&quot;:&quot;&quot;,&quot;ReportSlicers&quot;:&quot;&quot;,&quot;fromLogin&quot;:true,&quot;appVersion&quot;:&quot;1.0&quot;,&quot;savedDate&quot;:&quot;2022-01-10T17:05:00.419Z&quot;}"/>
  </we:properties>
  <we:bindings/>
  <we:snapshot xmlns:r="http://schemas.openxmlformats.org/officeDocument/2006/relationships" r:embed="rId1"/>
</we:webextension>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22206</TotalTime>
  <Words>1589</Words>
  <Application>Microsoft Office PowerPoint</Application>
  <PresentationFormat>Widescreen</PresentationFormat>
  <Paragraphs>199</Paragraphs>
  <Slides>15</Slides>
  <Notes>13</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2</vt:i4>
      </vt:variant>
      <vt:variant>
        <vt:lpstr>Slide Titles</vt:lpstr>
      </vt:variant>
      <vt:variant>
        <vt:i4>15</vt:i4>
      </vt:variant>
    </vt:vector>
  </HeadingPairs>
  <TitlesOfParts>
    <vt:vector size="31" baseType="lpstr">
      <vt:lpstr>-apple-system</vt:lpstr>
      <vt:lpstr>Arial</vt:lpstr>
      <vt:lpstr>Calibri</vt:lpstr>
      <vt:lpstr>Helvetica Neue</vt:lpstr>
      <vt:lpstr>Open Sans</vt:lpstr>
      <vt:lpstr>Segoe UI</vt:lpstr>
      <vt:lpstr>Segoe UI </vt:lpstr>
      <vt:lpstr>Segoe UI Light</vt:lpstr>
      <vt:lpstr>Segoe UI Semibold</vt:lpstr>
      <vt:lpstr>Segoe UI Semilight</vt:lpstr>
      <vt:lpstr>SegoeUI</vt:lpstr>
      <vt:lpstr>Wingdings</vt:lpstr>
      <vt:lpstr>2_White Template</vt:lpstr>
      <vt:lpstr>Microsoft 365 PPT Template - 2018</vt:lpstr>
      <vt:lpstr>think-cell Slide</vt:lpstr>
      <vt:lpstr>Document</vt:lpstr>
      <vt:lpstr>PowerPoint Presentation</vt:lpstr>
      <vt:lpstr>PowerPoint Presentation</vt:lpstr>
      <vt:lpstr>PowerPoint Presentation</vt:lpstr>
      <vt:lpstr>PowerPoint Presentation</vt:lpstr>
      <vt:lpstr>PowerPoint Presentation</vt:lpstr>
      <vt:lpstr>Healthcare Personas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Dhanshri More</dc:creator>
  <cp:lastModifiedBy>Dhanshri More</cp:lastModifiedBy>
  <cp:revision>3</cp:revision>
  <dcterms:created xsi:type="dcterms:W3CDTF">2021-08-17T17:58:15Z</dcterms:created>
  <dcterms:modified xsi:type="dcterms:W3CDTF">2022-03-01T19:17:59Z</dcterms:modified>
</cp:coreProperties>
</file>